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10">
  <p:sldMasterIdLst>
    <p:sldMasterId id="2147483935" r:id="rId1"/>
  </p:sldMasterIdLst>
  <p:notesMasterIdLst>
    <p:notesMasterId r:id="rId29"/>
  </p:notesMasterIdLst>
  <p:handoutMasterIdLst>
    <p:handoutMasterId r:id="rId30"/>
  </p:handoutMasterIdLst>
  <p:sldIdLst>
    <p:sldId id="256" r:id="rId2"/>
    <p:sldId id="291" r:id="rId3"/>
    <p:sldId id="261" r:id="rId4"/>
    <p:sldId id="277" r:id="rId5"/>
    <p:sldId id="262" r:id="rId6"/>
    <p:sldId id="269" r:id="rId7"/>
    <p:sldId id="296" r:id="rId8"/>
    <p:sldId id="297" r:id="rId9"/>
    <p:sldId id="298" r:id="rId10"/>
    <p:sldId id="257" r:id="rId11"/>
    <p:sldId id="290" r:id="rId12"/>
    <p:sldId id="301" r:id="rId13"/>
    <p:sldId id="302" r:id="rId14"/>
    <p:sldId id="265" r:id="rId15"/>
    <p:sldId id="259" r:id="rId16"/>
    <p:sldId id="266" r:id="rId17"/>
    <p:sldId id="267" r:id="rId18"/>
    <p:sldId id="276" r:id="rId19"/>
    <p:sldId id="268" r:id="rId20"/>
    <p:sldId id="270" r:id="rId21"/>
    <p:sldId id="271" r:id="rId22"/>
    <p:sldId id="272" r:id="rId23"/>
    <p:sldId id="280" r:id="rId24"/>
    <p:sldId id="299" r:id="rId25"/>
    <p:sldId id="300" r:id="rId26"/>
    <p:sldId id="273"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1108732-5699-4CB3-8A6A-6960F9AE90D6}">
          <p14:sldIdLst>
            <p14:sldId id="256"/>
            <p14:sldId id="291"/>
            <p14:sldId id="261"/>
            <p14:sldId id="277"/>
            <p14:sldId id="262"/>
            <p14:sldId id="269"/>
            <p14:sldId id="296"/>
            <p14:sldId id="297"/>
            <p14:sldId id="298"/>
            <p14:sldId id="257"/>
            <p14:sldId id="290"/>
            <p14:sldId id="301"/>
            <p14:sldId id="302"/>
            <p14:sldId id="265"/>
            <p14:sldId id="259"/>
            <p14:sldId id="266"/>
            <p14:sldId id="267"/>
            <p14:sldId id="276"/>
          </p14:sldIdLst>
        </p14:section>
        <p14:section name="Раздел без заголовка" id="{DA99034F-24A9-4A6D-9EF1-A63EE71DDEBC}">
          <p14:sldIdLst>
            <p14:sldId id="268"/>
            <p14:sldId id="270"/>
            <p14:sldId id="271"/>
            <p14:sldId id="272"/>
            <p14:sldId id="280"/>
            <p14:sldId id="299"/>
            <p14:sldId id="300"/>
            <p14:sldId id="273"/>
            <p14:sldId id="275"/>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2CC"/>
    <a:srgbClr val="66FFCC"/>
    <a:srgbClr val="000000"/>
    <a:srgbClr val="FFCCFF"/>
    <a:srgbClr val="9AB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51" autoAdjust="0"/>
    <p:restoredTop sz="94660"/>
  </p:normalViewPr>
  <p:slideViewPr>
    <p:cSldViewPr snapToGrid="0">
      <p:cViewPr varScale="1">
        <p:scale>
          <a:sx n="61" d="100"/>
          <a:sy n="61" d="100"/>
        </p:scale>
        <p:origin x="-91" y="-57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5910BC-F6F9-43DB-B0B8-2466DC5BF887}" type="datetimeFigureOut">
              <a:rPr lang="ru-RU" smtClean="0"/>
              <a:t>05.06.2018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F81812-65D9-4E2B-8BB1-75AFC1836171}" type="slidenum">
              <a:rPr lang="ru-RU" smtClean="0"/>
              <a:t>‹#›</a:t>
            </a:fld>
            <a:endParaRPr lang="ru-RU"/>
          </a:p>
        </p:txBody>
      </p:sp>
    </p:spTree>
    <p:extLst>
      <p:ext uri="{BB962C8B-B14F-4D97-AF65-F5344CB8AC3E}">
        <p14:creationId xmlns:p14="http://schemas.microsoft.com/office/powerpoint/2010/main" val="1877144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F3964-B370-41C9-90D2-ED1CB86A8C4E}" type="datetimeFigureOut">
              <a:rPr lang="ru-RU" smtClean="0"/>
              <a:t>05.06.2018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6B46A-C538-4476-AE1C-73F5FC7E2A7B}" type="slidenum">
              <a:rPr lang="ru-RU" smtClean="0"/>
              <a:t>‹#›</a:t>
            </a:fld>
            <a:endParaRPr lang="ru-RU"/>
          </a:p>
        </p:txBody>
      </p:sp>
    </p:spTree>
    <p:extLst>
      <p:ext uri="{BB962C8B-B14F-4D97-AF65-F5344CB8AC3E}">
        <p14:creationId xmlns:p14="http://schemas.microsoft.com/office/powerpoint/2010/main" val="24401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6B46A-C538-4476-AE1C-73F5FC7E2A7B}" type="slidenum">
              <a:rPr lang="ru-RU" smtClean="0"/>
              <a:t>1</a:t>
            </a:fld>
            <a:endParaRPr lang="ru-RU"/>
          </a:p>
        </p:txBody>
      </p:sp>
    </p:spTree>
    <p:extLst>
      <p:ext uri="{BB962C8B-B14F-4D97-AF65-F5344CB8AC3E}">
        <p14:creationId xmlns:p14="http://schemas.microsoft.com/office/powerpoint/2010/main" val="257090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50DE6AB-5AC7-4C13-9B36-541B95A90578}" type="datetime1">
              <a:rPr lang="en-US" smtClean="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343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E6AF9A-328A-44FE-9E52-F9FE66D52423}" type="datetime1">
              <a:rPr lang="en-US" smtClean="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326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A76B639-B938-43D0-9AE1-2B953F0C323A}" type="datetime1">
              <a:rPr lang="en-US" smtClean="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61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5C9F3D-F75F-4EF5-9AE1-0732A34D3975}" type="datetime1">
              <a:rPr lang="en-US" smtClean="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01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555A937-8064-40DD-B4DF-E711D506A00E}" type="datetime1">
              <a:rPr lang="en-US" smtClean="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55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296071B-F802-42E3-A0C6-D7B3DC995586}" type="datetime1">
              <a:rPr lang="en-US" smtClean="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501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7EE0C8-223C-43A7-88FC-869C67760A25}" type="datetime1">
              <a:rPr lang="en-US" smtClean="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694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80E37A0-AE45-46AB-8C51-620034FE3019}" type="datetime1">
              <a:rPr lang="en-US" smtClean="0"/>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65413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74B03F-C8B3-4F44-A2DB-AC4BA31D0E6C}" type="datetime1">
              <a:rPr lang="en-US" smtClean="0"/>
              <a:t>6/5/2018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76855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6C457-7714-45AF-910A-2A55A986069C}" type="datetime1">
              <a:rPr lang="en-US" smtClean="0"/>
              <a:t>6/5/2018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760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974F51-0203-4289-83F3-95FE8CD7686E}" type="datetime1">
              <a:rPr lang="en-US" smtClean="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22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28AA42-8E49-4714-ACC9-E0A4A7BDB4B4}" type="datetime1">
              <a:rPr lang="en-US" smtClean="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9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E28FDCD-44A5-4324-A67D-B06C44C0233C}" type="datetime1">
              <a:rPr lang="en-US" smtClean="0"/>
              <a:t>6/5/2018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60108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consultantplus://offline/ref=1C18C29D0B149D2529A20EA65298B824600AC64795F39BF9114AF6C02E5CEA5B1A4E4D25A75DF482I4cBF" TargetMode="External"/><Relationship Id="rId3" Type="http://schemas.openxmlformats.org/officeDocument/2006/relationships/hyperlink" Target="consultantplus://offline/ref=86C0497DEDF4E3F92AE50633D82CC160EC7848BBBEA2EE6DE2B0406FF8C3E8343C8A9F031BC1iDb5F" TargetMode="External"/><Relationship Id="rId7" Type="http://schemas.openxmlformats.org/officeDocument/2006/relationships/hyperlink" Target="consultantplus://offline/ref=1C18C29D0B149D2529A20EA65298B824630DC14591F29BF9114AF6C02E5CEA5B1A4E4D23A359IFc0F" TargetMode="External"/><Relationship Id="rId2" Type="http://schemas.openxmlformats.org/officeDocument/2006/relationships/hyperlink" Target="consultantplus://offline/ref=86C0497DEDF4E3F92AE50633D82CC160EC7848BBBFA0EE6DE2B0406FF8C3E8343C8A9F051FiCb2F" TargetMode="External"/><Relationship Id="rId1" Type="http://schemas.openxmlformats.org/officeDocument/2006/relationships/slideLayout" Target="../slideLayouts/slideLayout7.xml"/><Relationship Id="rId6" Type="http://schemas.openxmlformats.org/officeDocument/2006/relationships/hyperlink" Target="consultantplus://offline/ref=86C0497DEDF4E3F92AE50633D82CC160EC7848BBBEA2EE6DE2B0406FF8C3E8343C8A9F0119C0iDbBF" TargetMode="External"/><Relationship Id="rId5" Type="http://schemas.openxmlformats.org/officeDocument/2006/relationships/hyperlink" Target="consultantplus://offline/ref=86C0497DEDF4E3F92AE50633D82CC160EC7848BBBEA2EE6DE2B0406FF8C3E8343C8A9F031BC0iDb9F" TargetMode="External"/><Relationship Id="rId4" Type="http://schemas.openxmlformats.org/officeDocument/2006/relationships/hyperlink" Target="consultantplus://offline/ref=86C0497DEDF4E3F92AE50633D82CC160EC7848BBBEA2EE6DE2B0406FF8C3E8343C8A9F031BC0iDb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5CC031933CCD85487B480EF3898BA4426E90E49CF8B0CE7FB26CCD9DF2894DF8FA335E777DD0M9t3F" TargetMode="External"/><Relationship Id="rId2" Type="http://schemas.openxmlformats.org/officeDocument/2006/relationships/hyperlink" Target="consultantplus://offline/ref=70171FB380E727B4A3EEC9C7C05345823E70A57F56879E7935B9B1A33EED246153BAEADFF0920F5AbApBF" TargetMode="External"/><Relationship Id="rId1" Type="http://schemas.openxmlformats.org/officeDocument/2006/relationships/slideLayout" Target="../slideLayouts/slideLayout7.xml"/><Relationship Id="rId4" Type="http://schemas.openxmlformats.org/officeDocument/2006/relationships/hyperlink" Target="consultantplus://offline/ref=5CC031933CCD85487B480EF3898BA4426E90E49CF8B0CE7FB26CCD9DF2894DF8FA335E777DD1M9tB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consultantplus://offline/ref=80CA9869613F42142B9DD9CB5A65F19E94C433DD0537A68C3335E9ED2CkBECF" TargetMode="External"/><Relationship Id="rId2" Type="http://schemas.openxmlformats.org/officeDocument/2006/relationships/hyperlink" Target="consultantplus://offline/ref=540DB2CF27CEE88CA8A2C81DCC3B7B0978D7C45C3C374EA5B055B458E54478DFB989174CMF66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93799" y="131853"/>
            <a:ext cx="9398000" cy="2971801"/>
          </a:xfrm>
          <a:noFill/>
          <a:ln>
            <a:noFill/>
          </a:ln>
        </p:spPr>
        <p:txBody>
          <a:bodyPr>
            <a:normAutofit fontScale="90000"/>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НЕЗАВИСИМАЯ ОЦЕНКА КВАЛИФИ</a:t>
            </a:r>
            <a:r>
              <a:rPr lang="ru-RU" b="1" dirty="0" smtClean="0">
                <a:latin typeface="Times New Roman" panose="02020603050405020304" pitchFamily="18" charset="0"/>
                <a:cs typeface="Times New Roman" panose="02020603050405020304" pitchFamily="18" charset="0"/>
              </a:rPr>
              <a:t>КАЦИЙ</a:t>
            </a:r>
            <a:r>
              <a:rPr lang="ru-RU" b="1" dirty="0" smtClean="0">
                <a:solidFill>
                  <a:schemeClr val="tx1"/>
                </a:solidFill>
                <a:latin typeface="Times New Roman" panose="02020603050405020304" pitchFamily="18" charset="0"/>
                <a:cs typeface="Times New Roman" panose="02020603050405020304" pitchFamily="18" charset="0"/>
              </a:rPr>
              <a:t/>
            </a:r>
            <a:br>
              <a:rPr lang="ru-RU" b="1" dirty="0" smtClean="0">
                <a:solidFill>
                  <a:schemeClr val="tx1"/>
                </a:solidFill>
                <a:latin typeface="Times New Roman" panose="02020603050405020304" pitchFamily="18" charset="0"/>
                <a:cs typeface="Times New Roman" panose="02020603050405020304" pitchFamily="18" charset="0"/>
              </a:rPr>
            </a:b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629875" y="6008210"/>
            <a:ext cx="6525847" cy="849790"/>
          </a:xfrm>
        </p:spPr>
        <p:txBody>
          <a:bodyPr>
            <a:normAutofit lnSpcReduction="10000"/>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ЦОК в строительстве и ЖКХ по Новосибирской области </a:t>
            </a:r>
            <a:r>
              <a:rPr lang="ru-RU" sz="2800" b="1" dirty="0" smtClean="0">
                <a:latin typeface="Times New Roman" panose="02020603050405020304" pitchFamily="18" charset="0"/>
                <a:cs typeface="Times New Roman" panose="02020603050405020304" pitchFamily="18" charset="0"/>
              </a:rPr>
              <a:t> </a:t>
            </a:r>
            <a:r>
              <a:rPr lang="ru-RU" sz="2800" b="1" dirty="0" smtClean="0">
                <a:solidFill>
                  <a:schemeClr val="tx1"/>
                </a:solidFill>
                <a:latin typeface="Times New Roman" panose="02020603050405020304" pitchFamily="18" charset="0"/>
                <a:cs typeface="Times New Roman" panose="02020603050405020304" pitchFamily="18" charset="0"/>
              </a:rPr>
              <a:t>2018 </a:t>
            </a:r>
            <a:r>
              <a:rPr lang="ru-RU" sz="2800" b="1" dirty="0">
                <a:solidFill>
                  <a:schemeClr val="tx1"/>
                </a:solidFill>
                <a:latin typeface="Times New Roman" panose="02020603050405020304" pitchFamily="18" charset="0"/>
                <a:cs typeface="Times New Roman" panose="02020603050405020304" pitchFamily="18" charset="0"/>
              </a:rPr>
              <a:t>г. </a:t>
            </a:r>
          </a:p>
          <a:p>
            <a:pPr algn="ctr"/>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Мск СПК ЖК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15" y="2783011"/>
            <a:ext cx="2270369" cy="226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01139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16522" y="508000"/>
            <a:ext cx="11623431" cy="5680076"/>
          </a:xfrm>
        </p:spPr>
        <p:txBody>
          <a:bodyPr>
            <a:noAutofit/>
          </a:bodyPr>
          <a:lstStyle/>
          <a:p>
            <a:pPr>
              <a:lnSpc>
                <a:spcPct val="100000"/>
              </a:lnSpc>
            </a:pPr>
            <a:r>
              <a:rPr lang="ru-RU" sz="3200" b="1" dirty="0">
                <a:latin typeface="Times New Roman" panose="02020603050405020304" pitchFamily="18" charset="0"/>
                <a:cs typeface="Times New Roman" panose="02020603050405020304" pitchFamily="18" charset="0"/>
              </a:rPr>
              <a:t>Решением Совета по профессиональным квалификациям в сфере ЖКХ РФ (протокол </a:t>
            </a:r>
          </a:p>
          <a:p>
            <a:pPr>
              <a:lnSpc>
                <a:spcPct val="100000"/>
              </a:lnSpc>
            </a:pPr>
            <a:r>
              <a:rPr lang="ru-RU" sz="3200" b="1" dirty="0">
                <a:latin typeface="Times New Roman" panose="02020603050405020304" pitchFamily="18" charset="0"/>
                <a:cs typeface="Times New Roman" panose="02020603050405020304" pitchFamily="18" charset="0"/>
              </a:rPr>
              <a:t>№ 7 от 08 июня 2016 года) аттестовал </a:t>
            </a:r>
          </a:p>
          <a:p>
            <a:pPr>
              <a:lnSpc>
                <a:spcPct val="100000"/>
              </a:lnSpc>
            </a:pPr>
            <a:r>
              <a:rPr lang="ru-RU" sz="3200" b="1" dirty="0">
                <a:latin typeface="Times New Roman" panose="02020603050405020304" pitchFamily="18" charset="0"/>
                <a:cs typeface="Times New Roman" panose="02020603050405020304" pitchFamily="18" charset="0"/>
              </a:rPr>
              <a:t>ООО «Центр сертификации строительства и </a:t>
            </a:r>
          </a:p>
          <a:p>
            <a:pPr>
              <a:lnSpc>
                <a:spcPct val="100000"/>
              </a:lnSpc>
            </a:pPr>
            <a:r>
              <a:rPr lang="ru-RU" sz="3200" b="1" dirty="0" err="1">
                <a:latin typeface="Times New Roman" panose="02020603050405020304" pitchFamily="18" charset="0"/>
                <a:cs typeface="Times New Roman" panose="02020603050405020304" pitchFamily="18" charset="0"/>
              </a:rPr>
              <a:t>жилищно</a:t>
            </a:r>
            <a:r>
              <a:rPr lang="ru-RU" sz="3200" b="1" dirty="0">
                <a:latin typeface="Times New Roman" panose="02020603050405020304" pitchFamily="18" charset="0"/>
                <a:cs typeface="Times New Roman" panose="02020603050405020304" pitchFamily="18" charset="0"/>
              </a:rPr>
              <a:t> – коммунального хозяйства» в качестве ЦОК СПК ЖКХ по Новосибирской области, также ЦОК ЖКХ внесен в общероссийский реестр Национального агентства по профессиональным квалификациям (НАРК). </a:t>
            </a:r>
          </a:p>
        </p:txBody>
      </p:sp>
      <p:sp>
        <p:nvSpPr>
          <p:cNvPr id="4" name="Номер слайда 3"/>
          <p:cNvSpPr>
            <a:spLocks noGrp="1"/>
          </p:cNvSpPr>
          <p:nvPr>
            <p:ph type="sldNum" sz="quarter" idx="12"/>
          </p:nvPr>
        </p:nvSpPr>
        <p:spPr>
          <a:xfrm>
            <a:off x="11049755" y="6188075"/>
            <a:ext cx="1142245" cy="669925"/>
          </a:xfrm>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5932096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1049755" y="6188075"/>
            <a:ext cx="1142245" cy="669925"/>
          </a:xfrm>
        </p:spPr>
        <p:txBody>
          <a:bodyPr/>
          <a:lstStyle/>
          <a:p>
            <a:fld id="{D57F1E4F-1CFF-5643-939E-217C01CDF565}" type="slidenum">
              <a:rPr lang="en-US" smtClean="0"/>
              <a:pPr/>
              <a:t>11</a:t>
            </a:fld>
            <a:endParaRPr lang="en-US"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15" y="0"/>
            <a:ext cx="4986570" cy="6858000"/>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849" y="0"/>
            <a:ext cx="4839906"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02596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352" y="1365337"/>
            <a:ext cx="11336055" cy="4446740"/>
          </a:xfrm>
        </p:spPr>
        <p:txBody>
          <a:bodyPr>
            <a:normAutofit fontScale="90000"/>
          </a:bodyPr>
          <a:lstStyle/>
          <a:p>
            <a:pPr>
              <a:lnSpc>
                <a:spcPct val="100000"/>
              </a:lnSpc>
            </a:pPr>
            <a:r>
              <a:rPr lang="ru-RU" b="1" dirty="0">
                <a:latin typeface="Times New Roman" panose="02020603050405020304" pitchFamily="18" charset="0"/>
                <a:cs typeface="Times New Roman" panose="02020603050405020304" pitchFamily="18" charset="0"/>
              </a:rPr>
              <a:t>Решением Совета по профессиональным квалификациям в </a:t>
            </a:r>
            <a:r>
              <a:rPr lang="ru-RU" b="1" dirty="0" smtClean="0">
                <a:latin typeface="Times New Roman" panose="02020603050405020304" pitchFamily="18" charset="0"/>
                <a:cs typeface="Times New Roman" panose="02020603050405020304" pitchFamily="18" charset="0"/>
              </a:rPr>
              <a:t>сфере строительства ( протокол № 33 от 05 марта 2018 года) </a:t>
            </a:r>
            <a:r>
              <a:rPr lang="ru-RU" b="1" dirty="0">
                <a:latin typeface="Times New Roman" panose="02020603050405020304" pitchFamily="18" charset="0"/>
                <a:cs typeface="Times New Roman" panose="02020603050405020304" pitchFamily="18" charset="0"/>
              </a:rPr>
              <a:t>аттестовал </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ООО «Центр сертификации строительства и </a:t>
            </a:r>
            <a:br>
              <a:rPr lang="ru-RU" b="1" dirty="0">
                <a:latin typeface="Times New Roman" panose="02020603050405020304" pitchFamily="18" charset="0"/>
                <a:cs typeface="Times New Roman" panose="02020603050405020304" pitchFamily="18" charset="0"/>
              </a:rPr>
            </a:br>
            <a:r>
              <a:rPr lang="ru-RU" b="1" dirty="0" err="1">
                <a:latin typeface="Times New Roman" panose="02020603050405020304" pitchFamily="18" charset="0"/>
                <a:cs typeface="Times New Roman" panose="02020603050405020304" pitchFamily="18" charset="0"/>
              </a:rPr>
              <a:t>жилищно</a:t>
            </a:r>
            <a:r>
              <a:rPr lang="ru-RU" b="1" dirty="0">
                <a:latin typeface="Times New Roman" panose="02020603050405020304" pitchFamily="18" charset="0"/>
                <a:cs typeface="Times New Roman" panose="02020603050405020304" pitchFamily="18" charset="0"/>
              </a:rPr>
              <a:t> – коммунального хозяйства» в качестве ЦОК </a:t>
            </a:r>
            <a:r>
              <a:rPr lang="ru-RU" b="1" dirty="0" smtClean="0">
                <a:latin typeface="Times New Roman" panose="02020603050405020304" pitchFamily="18" charset="0"/>
                <a:cs typeface="Times New Roman" panose="02020603050405020304" pitchFamily="18" charset="0"/>
              </a:rPr>
              <a:t> в строительстве по </a:t>
            </a:r>
            <a:r>
              <a:rPr lang="ru-RU" b="1" dirty="0">
                <a:latin typeface="Times New Roman" panose="02020603050405020304" pitchFamily="18" charset="0"/>
                <a:cs typeface="Times New Roman" panose="02020603050405020304" pitchFamily="18" charset="0"/>
              </a:rPr>
              <a:t>Новосибирской области, также ЦОК ЖКХ внесен в общероссийский реестр Национального агентства по профессиональным квалификациям (НАРК). </a:t>
            </a:r>
            <a:br>
              <a:rPr lang="ru-RU" b="1" dirty="0">
                <a:latin typeface="Times New Roman" panose="02020603050405020304" pitchFamily="18" charset="0"/>
                <a:cs typeface="Times New Roman" panose="02020603050405020304" pitchFamily="18" charset="0"/>
              </a:rPr>
            </a:br>
            <a:endParaRPr lang="ru-RU"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92353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8783" t="3289" r="1644" b="2831"/>
          <a:stretch/>
        </p:blipFill>
        <p:spPr>
          <a:xfrm>
            <a:off x="1068133" y="60267"/>
            <a:ext cx="4493423" cy="6661208"/>
          </a:xfrm>
          <a:prstGeom prst="rect">
            <a:avLst/>
          </a:prstGeom>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054" y="1828799"/>
            <a:ext cx="4664899" cy="2827093"/>
          </a:xfrm>
          <a:prstGeom prst="rect">
            <a:avLst/>
          </a:prstGeom>
        </p:spPr>
      </p:pic>
    </p:spTree>
    <p:extLst>
      <p:ext uri="{BB962C8B-B14F-4D97-AF65-F5344CB8AC3E}">
        <p14:creationId xmlns:p14="http://schemas.microsoft.com/office/powerpoint/2010/main" val="2994008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87683"/>
            <a:ext cx="12192000" cy="1452563"/>
          </a:xfrm>
          <a:solidFill>
            <a:schemeClr val="bg1">
              <a:lumMod val="95000"/>
            </a:schemeClr>
          </a:solidFill>
          <a:scene3d>
            <a:camera prst="orthographicFront"/>
            <a:lightRig rig="threePt" dir="t"/>
          </a:scene3d>
          <a:sp3d>
            <a:bevelT w="165100" prst="coolSlant"/>
          </a:sp3d>
        </p:spPr>
        <p:txBody>
          <a:bodyPr>
            <a:normAutofit/>
          </a:bodyPr>
          <a:lstStyle/>
          <a:p>
            <a:r>
              <a:rPr lang="ru-RU" sz="3200" b="1" dirty="0" smtClean="0">
                <a:latin typeface="Times New Roman" panose="02020603050405020304" pitchFamily="18" charset="0"/>
                <a:cs typeface="Times New Roman" panose="02020603050405020304" pitchFamily="18" charset="0"/>
              </a:rPr>
              <a:t>ФЕДЕРАЛЬНЫЙ ЗАКОН ОТ 3 ИЮЛЯ 2016 ГОДА № 238 - ФЗ  </a:t>
            </a:r>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«О независимой оценке квалификации» </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(дата вступления в силу – 1 января 2017 года)</a:t>
            </a:r>
            <a:endParaRPr lang="ru-RU" sz="3200" b="1" dirty="0">
              <a:latin typeface="Times New Roman" panose="02020603050405020304" pitchFamily="18" charset="0"/>
              <a:cs typeface="Times New Roman" panose="02020603050405020304" pitchFamily="18" charset="0"/>
            </a:endParaRPr>
          </a:p>
        </p:txBody>
      </p:sp>
      <p:sp>
        <p:nvSpPr>
          <p:cNvPr id="2" name="Подзаголовок 1"/>
          <p:cNvSpPr>
            <a:spLocks noGrp="1"/>
          </p:cNvSpPr>
          <p:nvPr>
            <p:ph type="subTitle" idx="1"/>
          </p:nvPr>
        </p:nvSpPr>
        <p:spPr>
          <a:xfrm>
            <a:off x="972855" y="1654697"/>
            <a:ext cx="10246290" cy="5041726"/>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algn="l">
              <a:lnSpc>
                <a:spcPct val="120000"/>
              </a:lnSpc>
            </a:pPr>
            <a:r>
              <a:rPr lang="ru-RU" sz="2500"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Статья. 1 Предмет регулирования настоящего Федерального закона являются отношения возникающие при проведении оценки квалификации работников или лиц, претендующих на осуществление определённого вида трудовой деятельности .</a:t>
            </a:r>
          </a:p>
          <a:p>
            <a:pPr algn="l">
              <a:lnSpc>
                <a:spcPct val="120000"/>
              </a:lnSpc>
            </a:pPr>
            <a:r>
              <a:rPr lang="ru-RU" sz="2800" b="1" dirty="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Статья. 4 Настоящий Федеральный закон не применяется в отношении граждан, претендующих на замещение должностей государственной службы, и государственных служащих. </a:t>
            </a:r>
          </a:p>
          <a:p>
            <a:pPr algn="l">
              <a:lnSpc>
                <a:spcPct val="120000"/>
              </a:lnSpc>
            </a:pPr>
            <a:r>
              <a:rPr lang="ru-RU" sz="2800" b="1" dirty="0">
                <a:latin typeface="Times New Roman" panose="02020603050405020304" pitchFamily="18" charset="0"/>
                <a:cs typeface="Times New Roman" panose="02020603050405020304" pitchFamily="18" charset="0"/>
              </a:rPr>
              <a:t>	С</a:t>
            </a:r>
            <a:r>
              <a:rPr lang="ru-RU" sz="2800" b="1" dirty="0" smtClean="0">
                <a:latin typeface="Times New Roman" panose="02020603050405020304" pitchFamily="18" charset="0"/>
                <a:cs typeface="Times New Roman" panose="02020603050405020304" pitchFamily="18" charset="0"/>
              </a:rPr>
              <a:t>татья. 2 п.8. Центр оценки квалификаций – юридическое лицо, осуществляющее в соответствии с настоящим Федеральным законом по проведению независимой оценки квалификации. </a:t>
            </a:r>
          </a:p>
          <a:p>
            <a:pPr algn="l">
              <a:lnSpc>
                <a:spcPct val="120000"/>
              </a:lnSpc>
            </a:pPr>
            <a:r>
              <a:rPr lang="ru-RU" sz="2500" dirty="0"/>
              <a:t>	</a:t>
            </a:r>
            <a:endParaRPr lang="ru-RU"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6797658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12192000" cy="6858000"/>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just">
              <a:lnSpc>
                <a:spcPct val="120000"/>
              </a:lnSpc>
            </a:pPr>
            <a:r>
              <a:rPr lang="ru-RU" sz="3500" dirty="0" smtClean="0">
                <a:latin typeface="Times New Roman" panose="02020603050405020304" pitchFamily="18" charset="0"/>
                <a:cs typeface="Times New Roman" panose="02020603050405020304" pitchFamily="18" charset="0"/>
              </a:rPr>
              <a:t>	</a:t>
            </a:r>
            <a:r>
              <a:rPr lang="ru-RU" sz="3000" dirty="0" smtClean="0">
                <a:solidFill>
                  <a:schemeClr val="tx1"/>
                </a:solidFill>
                <a:latin typeface="Times New Roman" panose="02020603050405020304" pitchFamily="18" charset="0"/>
                <a:cs typeface="Times New Roman" panose="02020603050405020304" pitchFamily="18" charset="0"/>
              </a:rPr>
              <a:t>Статья</a:t>
            </a:r>
            <a:r>
              <a:rPr lang="ru-RU" sz="3000" dirty="0">
                <a:solidFill>
                  <a:schemeClr val="tx1"/>
                </a:solidFill>
                <a:latin typeface="Times New Roman" panose="02020603050405020304" pitchFamily="18" charset="0"/>
                <a:cs typeface="Times New Roman" panose="02020603050405020304" pitchFamily="18" charset="0"/>
              </a:rPr>
              <a:t>. 4 п.1 Независимая оценка квалификации проводится в форме профессионального экзамена центром оценки квалификации в порядке, установленном правительством Р.Ф. </a:t>
            </a:r>
          </a:p>
          <a:p>
            <a:pPr algn="just">
              <a:lnSpc>
                <a:spcPct val="120000"/>
              </a:lnSpc>
            </a:pPr>
            <a:r>
              <a:rPr lang="ru-RU" sz="3000" dirty="0">
                <a:solidFill>
                  <a:schemeClr val="tx1"/>
                </a:solidFill>
                <a:latin typeface="Times New Roman" panose="02020603050405020304" pitchFamily="18" charset="0"/>
                <a:cs typeface="Times New Roman" panose="02020603050405020304" pitchFamily="18" charset="0"/>
              </a:rPr>
              <a:t>	Статья. 11 Переходные положения в случае, если федеральными законами и иными нормативными правовыми актами Р.Ф. установлен иной порядок проведения оценки квалификации работников или лиц, претендующих на осуществление определенного вида трудовой деятельности, чем это предусмотрено настоящим Федеральным законом (за исключением случаев, предусмотренных части 3 статьи 1 настоящего федерального закона), применение указанного порядка допускается до </a:t>
            </a:r>
            <a:endParaRPr lang="ru-RU" sz="3000" dirty="0" smtClean="0">
              <a:solidFill>
                <a:schemeClr val="tx1"/>
              </a:solidFill>
              <a:latin typeface="Times New Roman" panose="02020603050405020304" pitchFamily="18" charset="0"/>
              <a:cs typeface="Times New Roman" panose="02020603050405020304" pitchFamily="18" charset="0"/>
            </a:endParaRPr>
          </a:p>
          <a:p>
            <a:pPr algn="just">
              <a:lnSpc>
                <a:spcPct val="120000"/>
              </a:lnSpc>
            </a:pPr>
            <a:r>
              <a:rPr lang="ru-RU" sz="3000" dirty="0" smtClean="0">
                <a:solidFill>
                  <a:schemeClr val="tx1"/>
                </a:solidFill>
                <a:latin typeface="Times New Roman" panose="02020603050405020304" pitchFamily="18" charset="0"/>
                <a:cs typeface="Times New Roman" panose="02020603050405020304" pitchFamily="18" charset="0"/>
              </a:rPr>
              <a:t>1 </a:t>
            </a:r>
            <a:r>
              <a:rPr lang="ru-RU" sz="3000" dirty="0">
                <a:solidFill>
                  <a:schemeClr val="tx1"/>
                </a:solidFill>
                <a:latin typeface="Times New Roman" panose="02020603050405020304" pitchFamily="18" charset="0"/>
                <a:cs typeface="Times New Roman" panose="02020603050405020304" pitchFamily="18" charset="0"/>
              </a:rPr>
              <a:t>июля </a:t>
            </a:r>
            <a:r>
              <a:rPr lang="ru-RU" sz="3000" dirty="0" smtClean="0">
                <a:solidFill>
                  <a:schemeClr val="tx1"/>
                </a:solidFill>
                <a:latin typeface="Times New Roman" panose="02020603050405020304" pitchFamily="18" charset="0"/>
                <a:cs typeface="Times New Roman" panose="02020603050405020304" pitchFamily="18" charset="0"/>
              </a:rPr>
              <a:t>2019 </a:t>
            </a:r>
            <a:r>
              <a:rPr lang="ru-RU" sz="3000" dirty="0">
                <a:solidFill>
                  <a:schemeClr val="tx1"/>
                </a:solidFill>
                <a:latin typeface="Times New Roman" panose="02020603050405020304" pitchFamily="18" charset="0"/>
                <a:cs typeface="Times New Roman" panose="02020603050405020304" pitchFamily="18" charset="0"/>
              </a:rPr>
              <a:t>года.     </a:t>
            </a:r>
          </a:p>
          <a:p>
            <a:endParaRPr lang="ru-RU"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1380580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16523" y="844060"/>
            <a:ext cx="11465169" cy="5509200"/>
          </a:xfrm>
          <a:prstGeom prst="rect">
            <a:avLst/>
          </a:prstGeom>
          <a:blipFill>
            <a:blip r:embed="rId2"/>
            <a:tile tx="0" ty="0" sx="100000" sy="100000" flip="none" algn="tl"/>
          </a:blipFill>
          <a:ln>
            <a:solidFill>
              <a:schemeClr val="tx1"/>
            </a:solidFill>
          </a:ln>
          <a:scene3d>
            <a:camera prst="orthographicFront"/>
            <a:lightRig rig="threePt" dir="t"/>
          </a:scene3d>
          <a:sp3d>
            <a:bevel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t>Статья 5. Участники системы независимой оценки квалификации.</a:t>
            </a:r>
            <a:b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br>
            <a: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t>      1.	Координационный орган по профессиональным квалификациям;</a:t>
            </a:r>
            <a:b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br>
            <a: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t>      2.	Советы по профессиональным квалификациям:</a:t>
            </a:r>
            <a:b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br>
            <a: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t>      3.	Центры оценки квалификации;</a:t>
            </a:r>
            <a:b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br>
            <a: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t>      4.	Соискатели;</a:t>
            </a:r>
            <a:b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br>
            <a:r>
              <a:rPr kumimoji="0" lang="ru-RU" sz="3200" b="1" i="0" u="none" strike="noStrike" kern="0" cap="none" spc="0" normalizeH="0" baseline="0" noProof="0" dirty="0" smtClean="0">
                <a:ln>
                  <a:noFill/>
                </a:ln>
                <a:solidFill>
                  <a:srgbClr val="DFE3E5">
                    <a:lumMod val="10000"/>
                  </a:srgbClr>
                </a:solidFill>
                <a:effectLst/>
                <a:uLnTx/>
                <a:uFillTx/>
                <a:latin typeface="Times New Roman" pitchFamily="18" charset="0"/>
                <a:ea typeface="+mj-ea"/>
                <a:cs typeface="Times New Roman" pitchFamily="18" charset="0"/>
              </a:rPr>
              <a:t>      5.	Федеральный орган исполнительной власти, осуществляющий функции по выработке государственной политики и нормативно-правовому регулированию в сфере труда.</a:t>
            </a:r>
            <a:endParaRPr kumimoji="0" lang="ru-RU" sz="3200" b="0" i="0" u="none" strike="noStrike" kern="0" cap="none" spc="0" normalizeH="0" baseline="0" noProof="0" dirty="0" smtClean="0">
              <a:ln>
                <a:noFill/>
              </a:ln>
              <a:solidFill>
                <a:sysClr val="windowText" lastClr="000000"/>
              </a:solidFill>
              <a:effectLst/>
              <a:uLnTx/>
              <a:uFillTx/>
            </a:endParaRPr>
          </a:p>
        </p:txBody>
      </p:sp>
      <p:sp>
        <p:nvSpPr>
          <p:cNvPr id="7" name="Номер слайда 6"/>
          <p:cNvSpPr>
            <a:spLocks noGrp="1"/>
          </p:cNvSpPr>
          <p:nvPr>
            <p:ph type="sldNum" sz="quarter" idx="12"/>
          </p:nvPr>
        </p:nvSpPr>
        <p:spPr>
          <a:xfrm>
            <a:off x="11049755" y="6188075"/>
            <a:ext cx="1142245" cy="669925"/>
          </a:xfrm>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75396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6984" y="245943"/>
            <a:ext cx="11605847" cy="618630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scene3d>
            <a:camera prst="orthographicFront"/>
            <a:lightRig rig="threePt" dir="t"/>
          </a:scene3d>
          <a:sp3d>
            <a:bevelT/>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Статья 8. Центры оценки квалификации:	</a:t>
            </a:r>
            <a:b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b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Пункт 1. Право на проведение независимой оценки квалификации имеют юридические лица, которые по результатам отбора, проведенного советами по профессиональным квалификациям, уполномочены на ведение данной деятельности и сведения о которых внесены в соответствующий раздел Федерального реестра.</a:t>
            </a:r>
            <a:b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b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Пункт 4. Центры оценки квалификации осуществляют выдачу соискателям свидетельств о квалификации на основании решений советов по профессиональным квалификациям, внесенных</a:t>
            </a:r>
            <a:b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b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в соответствующий раздел Федерального реестра.</a:t>
            </a:r>
            <a:b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b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Пункт 5. Совет по профессиональным квалификациям может признать полномочия центра оценки квалификации на проведение профессиональных экзаменов недействительными в случае:</a:t>
            </a:r>
            <a:b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b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             -</a:t>
            </a:r>
            <a:r>
              <a:rPr kumimoji="0" lang="ru-RU" sz="2200" i="0" u="none" strike="noStrike" kern="0" cap="none" spc="0" normalizeH="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 </a:t>
            </a: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несоответствия установленным требованиям;</a:t>
            </a:r>
            <a:b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b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             -</a:t>
            </a:r>
            <a:r>
              <a:rPr kumimoji="0" lang="ru-RU" sz="2200" i="0" u="none" strike="noStrike" kern="0" cap="none" spc="0" normalizeH="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 </a:t>
            </a: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неоднократного нарушения требований, установленные в подпункте </a:t>
            </a:r>
            <a:r>
              <a:rPr kumimoji="0" lang="ru-RU" sz="2200" i="0" u="none" strike="noStrike" kern="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«г» </a:t>
            </a: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пункта 7 статьи 7 настоящего Федерального закона;</a:t>
            </a:r>
            <a:b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b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             -</a:t>
            </a:r>
            <a:r>
              <a:rPr kumimoji="0" lang="ru-RU" sz="2200" i="0" u="none" strike="noStrike" kern="0" cap="none" spc="0" normalizeH="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 </a:t>
            </a: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представления в ходе отбора советом по профессиональным квалификациям заведомо недостоверных сведений;</a:t>
            </a:r>
            <a:b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b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             -</a:t>
            </a:r>
            <a:r>
              <a:rPr kumimoji="0" lang="ru-RU" sz="2200" i="0" u="none" strike="noStrike" kern="0" cap="none" spc="0" normalizeH="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 </a:t>
            </a:r>
            <a:r>
              <a:rPr kumimoji="0" lang="ru-RU" sz="2200" i="0" u="none" strike="noStrike" kern="0" cap="none" spc="0" normalizeH="0" baseline="0" noProof="0" dirty="0" smtClean="0">
                <a:ln>
                  <a:noFill/>
                </a:ln>
                <a:solidFill>
                  <a:srgbClr val="DFE3E5">
                    <a:lumMod val="10000"/>
                  </a:srgbClr>
                </a:solidFill>
                <a:effectLst/>
                <a:uLnTx/>
                <a:uFillTx/>
                <a:latin typeface="Times New Roman" panose="02020603050405020304" pitchFamily="18" charset="0"/>
                <a:ea typeface="+mj-ea"/>
                <a:cs typeface="Times New Roman" panose="02020603050405020304" pitchFamily="18" charset="0"/>
              </a:rPr>
              <a:t>ликвидация или несостоятельности (банкротстве) центра оценки квалификации.</a:t>
            </a:r>
            <a:endParaRPr kumimoji="0" lang="ru-RU" sz="2200"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11049755" y="6128345"/>
            <a:ext cx="1142245" cy="669925"/>
          </a:xfrm>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65713639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Заголовок 4"/>
          <p:cNvSpPr>
            <a:spLocks noGrp="1"/>
          </p:cNvSpPr>
          <p:nvPr>
            <p:ph type="title"/>
          </p:nvPr>
        </p:nvSpPr>
        <p:spPr>
          <a:xfrm>
            <a:off x="0" y="0"/>
            <a:ext cx="12192000" cy="6858000"/>
          </a:xfrm>
          <a:ln w="76200">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a:normAutofit/>
          </a:bodyPr>
          <a:lstStyle/>
          <a:p>
            <a:pPr algn="ctr"/>
            <a:r>
              <a:rPr lang="ru-RU" sz="3600" b="1" dirty="0" smtClean="0">
                <a:latin typeface="Times New Roman" panose="02020603050405020304" pitchFamily="18" charset="0"/>
                <a:cs typeface="Times New Roman" panose="02020603050405020304" pitchFamily="18" charset="0"/>
              </a:rPr>
              <a:t>Постановление правительства Р.Ф. от 16.11.2016 года </a:t>
            </a:r>
            <a:br>
              <a:rPr lang="ru-RU"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 1204 «Об утверждении Правил проведения центром оценки квалификации независимой оценки квалификации в форме профессионального экзамена»</a:t>
            </a:r>
            <a:br>
              <a:rPr lang="ru-RU" sz="3600" b="1"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п. 3 Профессиональный экзамен проводится центром оценки квалификации для подтверждения соответствия квалификации соискателя положением профессиональным стандартам, или квалифицированным требованиям, установленным федеральным законом и иными нормативными правовыми актами Р.Ф.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19099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2" name="Заголовок 1"/>
          <p:cNvSpPr>
            <a:spLocks noGrp="1"/>
          </p:cNvSpPr>
          <p:nvPr>
            <p:ph type="title"/>
          </p:nvPr>
        </p:nvSpPr>
        <p:spPr>
          <a:xfrm>
            <a:off x="150312" y="1"/>
            <a:ext cx="11878176" cy="1014608"/>
          </a:xfr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a:noAutofit/>
          </a:bodyPr>
          <a:lstStyle/>
          <a:p>
            <a:pPr algn="ctr"/>
            <a:r>
              <a:rPr lang="ru-RU" sz="4500" b="1" dirty="0" smtClean="0">
                <a:latin typeface="Times New Roman" panose="02020603050405020304" pitchFamily="18" charset="0"/>
                <a:cs typeface="Times New Roman" panose="02020603050405020304" pitchFamily="18" charset="0"/>
              </a:rPr>
              <a:t>Регламент по проведению ОПК</a:t>
            </a:r>
            <a:endParaRPr lang="ru-RU" sz="45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4294967295"/>
          </p:nvPr>
        </p:nvSpPr>
        <p:spPr>
          <a:xfrm>
            <a:off x="492980" y="1024060"/>
            <a:ext cx="11535508" cy="5697415"/>
          </a:xfr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marL="0" indent="0">
              <a:buNone/>
            </a:pPr>
            <a:r>
              <a:rPr lang="ru-RU" b="1" i="1" dirty="0" smtClean="0">
                <a:latin typeface="Times New Roman" panose="02020603050405020304" pitchFamily="18" charset="0"/>
                <a:cs typeface="Times New Roman" panose="02020603050405020304" pitchFamily="18" charset="0"/>
              </a:rPr>
              <a:t>4</a:t>
            </a:r>
            <a:r>
              <a:rPr lang="ru-RU" b="1" i="1" dirty="0">
                <a:latin typeface="Times New Roman" panose="02020603050405020304" pitchFamily="18" charset="0"/>
                <a:cs typeface="Times New Roman" panose="02020603050405020304" pitchFamily="18" charset="0"/>
              </a:rPr>
              <a:t>. Требования к соискателям профессиональных квалификаций </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4.1. Для прохождения процедуры оценки профессиональной квалификации и допуска к профессиональному экзамену, соискатель прикладывает к заявлению следующие документы:</a:t>
            </a:r>
          </a:p>
          <a:p>
            <a:r>
              <a:rPr lang="ru-RU" dirty="0">
                <a:latin typeface="Times New Roman" panose="02020603050405020304" pitchFamily="18" charset="0"/>
                <a:cs typeface="Times New Roman" panose="02020603050405020304" pitchFamily="18" charset="0"/>
              </a:rPr>
              <a:t>Резюме или портфолио соискателя.</a:t>
            </a:r>
          </a:p>
          <a:p>
            <a:r>
              <a:rPr lang="ru-RU" dirty="0">
                <a:latin typeface="Times New Roman" panose="02020603050405020304" pitchFamily="18" charset="0"/>
                <a:cs typeface="Times New Roman" panose="02020603050405020304" pitchFamily="18" charset="0"/>
              </a:rPr>
              <a:t>Копия паспорта соискателя.</a:t>
            </a:r>
          </a:p>
          <a:p>
            <a:r>
              <a:rPr lang="ru-RU" dirty="0">
                <a:latin typeface="Times New Roman" panose="02020603050405020304" pitchFamily="18" charset="0"/>
                <a:cs typeface="Times New Roman" panose="02020603050405020304" pitchFamily="18" charset="0"/>
              </a:rPr>
              <a:t>Копия трудовой книжки.</a:t>
            </a:r>
          </a:p>
          <a:p>
            <a:r>
              <a:rPr lang="ru-RU" dirty="0">
                <a:latin typeface="Times New Roman" panose="02020603050405020304" pitchFamily="18" charset="0"/>
                <a:cs typeface="Times New Roman" panose="02020603050405020304" pitchFamily="18" charset="0"/>
              </a:rPr>
              <a:t>Копия документов об образовании.</a:t>
            </a:r>
          </a:p>
          <a:p>
            <a:r>
              <a:rPr lang="ru-RU" dirty="0">
                <a:latin typeface="Times New Roman" panose="02020603050405020304" pitchFamily="18" charset="0"/>
                <a:cs typeface="Times New Roman" panose="02020603050405020304" pitchFamily="18" charset="0"/>
              </a:rPr>
              <a:t>Копии документов о повышении квалификации и профессиональной переподготовке.</a:t>
            </a:r>
          </a:p>
          <a:p>
            <a:r>
              <a:rPr lang="ru-RU" dirty="0">
                <a:latin typeface="Times New Roman" panose="02020603050405020304" pitchFamily="18" charset="0"/>
                <a:cs typeface="Times New Roman" panose="02020603050405020304" pitchFamily="18" charset="0"/>
              </a:rPr>
              <a:t>Копию документа, подтверждающего оплату услуг по договору на проведение оценки профессиональных квалификаций. </a:t>
            </a:r>
          </a:p>
          <a:p>
            <a:r>
              <a:rPr lang="ru-RU" dirty="0">
                <a:latin typeface="Times New Roman" panose="02020603050405020304" pitchFamily="18" charset="0"/>
                <a:cs typeface="Times New Roman" panose="02020603050405020304" pitchFamily="18" charset="0"/>
              </a:rPr>
              <a:t>Копию документа подтверждающего требования профессионального стандарта указанные в «Особых условиях допуска к работе».</a:t>
            </a:r>
          </a:p>
          <a:p>
            <a:r>
              <a:rPr lang="ru-RU" dirty="0">
                <a:latin typeface="Times New Roman" panose="02020603050405020304" pitchFamily="18" charset="0"/>
                <a:cs typeface="Times New Roman" panose="02020603050405020304" pitchFamily="18" charset="0"/>
              </a:rPr>
              <a:t>Согласие соискателя на обработку персональных данных. </a:t>
            </a:r>
          </a:p>
          <a:p>
            <a:endParaRPr lang="ru-RU" dirty="0"/>
          </a:p>
        </p:txBody>
      </p:sp>
    </p:spTree>
    <p:extLst>
      <p:ext uri="{BB962C8B-B14F-4D97-AF65-F5344CB8AC3E}">
        <p14:creationId xmlns:p14="http://schemas.microsoft.com/office/powerpoint/2010/main" val="148102887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126" y="32317"/>
            <a:ext cx="10515600" cy="586218"/>
          </a:xfrm>
          <a:effectLst>
            <a:outerShdw blurRad="50800" dist="38100" dir="2700000" algn="tl" rotWithShape="0">
              <a:prstClr val="black">
                <a:alpha val="40000"/>
              </a:prstClr>
            </a:outerShdw>
          </a:effectLst>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ПЕРЕЧЕНЬ НОРМАТИВНЫХ ДОКУМЕНТОВ:</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3095" y="618535"/>
            <a:ext cx="11359661" cy="5208458"/>
          </a:xfrm>
        </p:spPr>
        <p:txBody>
          <a:bodyPr>
            <a:noAutofit/>
          </a:bodyPr>
          <a:lstStyle/>
          <a:p>
            <a:r>
              <a:rPr lang="ru-RU" sz="2400" dirty="0">
                <a:latin typeface="Times New Roman" panose="02020603050405020304" pitchFamily="18" charset="0"/>
                <a:cs typeface="Times New Roman" panose="02020603050405020304" pitchFamily="18" charset="0"/>
              </a:rPr>
              <a:t>ПОСТАНОВЛЕНИЕ </a:t>
            </a:r>
            <a:r>
              <a:rPr lang="ru-RU" sz="2400" dirty="0" smtClean="0">
                <a:latin typeface="Times New Roman" panose="02020603050405020304" pitchFamily="18" charset="0"/>
                <a:cs typeface="Times New Roman" panose="02020603050405020304" pitchFamily="18" charset="0"/>
              </a:rPr>
              <a:t>ПРАВИТЕЛЬСТВА </a:t>
            </a:r>
            <a:r>
              <a:rPr lang="ru-RU" sz="2400" dirty="0">
                <a:latin typeface="Times New Roman" panose="02020603050405020304" pitchFamily="18" charset="0"/>
                <a:cs typeface="Times New Roman" panose="02020603050405020304" pitchFamily="18" charset="0"/>
              </a:rPr>
              <a:t>РОССИЙСКОЙ ФЕДЕРАЦИИ </a:t>
            </a:r>
            <a:r>
              <a:rPr lang="ru-RU" sz="2400" dirty="0" smtClean="0">
                <a:latin typeface="Times New Roman" panose="02020603050405020304" pitchFamily="18" charset="0"/>
                <a:cs typeface="Times New Roman" panose="02020603050405020304" pitchFamily="18" charset="0"/>
              </a:rPr>
              <a:t>от </a:t>
            </a:r>
            <a:r>
              <a:rPr lang="ru-RU" sz="2400" dirty="0">
                <a:latin typeface="Times New Roman" panose="02020603050405020304" pitchFamily="18" charset="0"/>
                <a:cs typeface="Times New Roman" panose="02020603050405020304" pitchFamily="18" charset="0"/>
              </a:rPr>
              <a:t>27 июня 2016 г. N 584 </a:t>
            </a:r>
          </a:p>
          <a:p>
            <a:r>
              <a:rPr lang="ru-RU" sz="2400" dirty="0">
                <a:latin typeface="Times New Roman" panose="02020603050405020304" pitchFamily="18" charset="0"/>
                <a:cs typeface="Times New Roman" panose="02020603050405020304" pitchFamily="18" charset="0"/>
              </a:rPr>
              <a:t>Решение Национального совета при Президенте Российской Федерации от 29 июля 2014 года</a:t>
            </a:r>
          </a:p>
          <a:p>
            <a:r>
              <a:rPr lang="ru-RU" sz="2400" dirty="0">
                <a:latin typeface="Times New Roman" panose="02020603050405020304" pitchFamily="18" charset="0"/>
                <a:cs typeface="Times New Roman" panose="02020603050405020304" pitchFamily="18" charset="0"/>
              </a:rPr>
              <a:t>ПОСТАНОВЛЕНИЕ ПРАВИТЕЛЬСТВА РФ ОТ 22.01.2013 г. </a:t>
            </a:r>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23</a:t>
            </a:r>
          </a:p>
          <a:p>
            <a:r>
              <a:rPr lang="ru-RU" sz="2400" dirty="0">
                <a:latin typeface="Times New Roman" panose="02020603050405020304" pitchFamily="18" charset="0"/>
                <a:cs typeface="Times New Roman" panose="02020603050405020304" pitchFamily="18" charset="0"/>
              </a:rPr>
              <a:t>Распоряжение Правительства от 14.05.2015 № 881-р</a:t>
            </a:r>
          </a:p>
          <a:p>
            <a:r>
              <a:rPr lang="ru-RU" sz="2400" dirty="0">
                <a:latin typeface="Times New Roman" panose="02020603050405020304" pitchFamily="18" charset="0"/>
                <a:cs typeface="Times New Roman" panose="02020603050405020304" pitchFamily="18" charset="0"/>
              </a:rPr>
              <a:t>ФЕДЕРАЛЬНЫЙ ЗАКОН ОТ 3 ИЮЛЯ 2016 ГОДА № 238 - ФЗ  </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О независимой оценке квалификации»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дата вступления в силу – 1 января 2017 года)</a:t>
            </a:r>
          </a:p>
          <a:p>
            <a:r>
              <a:rPr lang="ru-RU" sz="2400" dirty="0">
                <a:latin typeface="Times New Roman" panose="02020603050405020304" pitchFamily="18" charset="0"/>
                <a:cs typeface="Times New Roman" panose="02020603050405020304" pitchFamily="18" charset="0"/>
              </a:rPr>
              <a:t>Постановление правительства Р.Ф. от 16.11.2016 года </a:t>
            </a:r>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1204</a:t>
            </a:r>
          </a:p>
          <a:p>
            <a:r>
              <a:rPr lang="ru-RU" sz="2400" dirty="0">
                <a:latin typeface="Times New Roman" panose="02020603050405020304" pitchFamily="18" charset="0"/>
                <a:cs typeface="Times New Roman" panose="02020603050405020304" pitchFamily="18" charset="0"/>
              </a:rPr>
              <a:t>Приказ Минтруда России от 12.12.2016 № 725н "Об утверждении формы бланка свидетельства о квалификации</a:t>
            </a:r>
            <a:r>
              <a:rPr lang="ru-RU" sz="2400" dirty="0" smtClean="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ФЗ № 122 О ВНЕСЕНИИ ИЗМЕНЕНИЙ В ТРУДОВОЙ КОДЕКС РФ И СТАТЬИ 11 И 73 ФЕДЕРАЛЬНОГО ЗАКОНА "ОБ ОБРАЗОВАНИИ В </a:t>
            </a:r>
            <a:r>
              <a:rPr lang="ru-RU" sz="2400" dirty="0" smtClean="0">
                <a:latin typeface="Times New Roman" panose="02020603050405020304" pitchFamily="18" charset="0"/>
                <a:cs typeface="Times New Roman" panose="02020603050405020304" pitchFamily="18" charset="0"/>
              </a:rPr>
              <a:t>РФ</a:t>
            </a:r>
          </a:p>
          <a:p>
            <a:r>
              <a:rPr lang="ru-RU" sz="2400" dirty="0">
                <a:latin typeface="Times New Roman" panose="02020603050405020304" pitchFamily="18" charset="0"/>
                <a:cs typeface="Times New Roman" panose="02020603050405020304" pitchFamily="18" charset="0"/>
              </a:rPr>
              <a:t>Указ Президента РФ от 16 апреля 2014 г. № 249 “О Национальном совете при Президенте Российской Федерации по профессиональным квалификациям”</a:t>
            </a:r>
          </a:p>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8362364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3047" y="87682"/>
            <a:ext cx="11749413" cy="6633793"/>
          </a:xfr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pPr>
              <a:lnSpc>
                <a:spcPct val="110000"/>
              </a:lnSpc>
            </a:pPr>
            <a:r>
              <a:rPr lang="ru-RU" sz="2400" dirty="0">
                <a:latin typeface="Times New Roman" panose="02020603050405020304" pitchFamily="18" charset="0"/>
                <a:cs typeface="Times New Roman" panose="02020603050405020304" pitchFamily="18" charset="0"/>
              </a:rPr>
              <a:t>ЦОК ЖКХ, вправе отклонить заявление соискателя, при не соблюдении им п. 4.1 являющегося условием допуска к проведению профессионального экзамена</a:t>
            </a:r>
          </a:p>
          <a:p>
            <a:pPr>
              <a:lnSpc>
                <a:spcPct val="110000"/>
              </a:lnSpc>
            </a:pPr>
            <a:r>
              <a:rPr lang="ru-RU" sz="2400" dirty="0">
                <a:latin typeface="Times New Roman" panose="02020603050405020304" pitchFamily="18" charset="0"/>
                <a:cs typeface="Times New Roman" panose="02020603050405020304" pitchFamily="18" charset="0"/>
              </a:rPr>
              <a:t>4.2</a:t>
            </a:r>
            <a:r>
              <a:rPr lang="ru-RU" sz="2400" i="1"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Заявление</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заявлении должны быть указаны следующие сведения:</a:t>
            </a:r>
          </a:p>
          <a:p>
            <a:pPr>
              <a:lnSpc>
                <a:spcPct val="110000"/>
              </a:lnSpc>
            </a:pPr>
            <a:r>
              <a:rPr lang="ru-RU" sz="2400" dirty="0">
                <a:latin typeface="Times New Roman" panose="02020603050405020304" pitchFamily="18" charset="0"/>
                <a:cs typeface="Times New Roman" panose="02020603050405020304" pitchFamily="18" charset="0"/>
              </a:rPr>
              <a:t>наименование профессионального стандарта, обобщающей трудовой функции (наименованиям профессиональных квалификаций или возможной наименовании должности) на соответствие, которой будет осуществляться оценка профессиональной квалификаций.</a:t>
            </a:r>
          </a:p>
          <a:p>
            <a:pPr>
              <a:lnSpc>
                <a:spcPct val="110000"/>
              </a:lnSpc>
            </a:pPr>
            <a:r>
              <a:rPr lang="ru-RU" sz="2400" dirty="0">
                <a:latin typeface="Times New Roman" panose="02020603050405020304" pitchFamily="18" charset="0"/>
                <a:cs typeface="Times New Roman" panose="02020603050405020304" pitchFamily="18" charset="0"/>
              </a:rPr>
              <a:t>4.3.</a:t>
            </a:r>
            <a:r>
              <a:rPr lang="ru-RU" sz="2400" i="1"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Резюме или портфолио</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Резюме или портфолио соискателя должно содержать следующие сведения:</a:t>
            </a:r>
          </a:p>
          <a:p>
            <a:pPr>
              <a:lnSpc>
                <a:spcPct val="110000"/>
              </a:lnSpc>
            </a:pPr>
            <a:r>
              <a:rPr lang="ru-RU" sz="2400" dirty="0">
                <a:latin typeface="Times New Roman" panose="02020603050405020304" pitchFamily="18" charset="0"/>
                <a:cs typeface="Times New Roman" panose="02020603050405020304" pitchFamily="18" charset="0"/>
              </a:rPr>
              <a:t>личные данные о соискателе (Ф И О, год рождения, место жительства, занимаемая должность, контактные данные);</a:t>
            </a:r>
          </a:p>
          <a:p>
            <a:pPr>
              <a:lnSpc>
                <a:spcPct val="110000"/>
              </a:lnSpc>
            </a:pPr>
            <a:r>
              <a:rPr lang="ru-RU" sz="2400" dirty="0">
                <a:latin typeface="Times New Roman" panose="02020603050405020304" pitchFamily="18" charset="0"/>
                <a:cs typeface="Times New Roman" panose="02020603050405020304" pitchFamily="18" charset="0"/>
              </a:rPr>
              <a:t>о работе по специальности (по трудовым и гражданско-правовым договорам) с указанием сроков, места работы и занимаемых должностях;</a:t>
            </a:r>
          </a:p>
          <a:p>
            <a:pPr>
              <a:lnSpc>
                <a:spcPct val="110000"/>
              </a:lnSpc>
            </a:pPr>
            <a:r>
              <a:rPr lang="ru-RU" sz="2400" dirty="0">
                <a:latin typeface="Times New Roman" panose="02020603050405020304" pitchFamily="18" charset="0"/>
                <a:cs typeface="Times New Roman" panose="02020603050405020304" pitchFamily="18" charset="0"/>
              </a:rPr>
              <a:t>об обучении с указанием наименования образовательной организации, периода обучения и выданных документах.</a:t>
            </a:r>
          </a:p>
          <a:p>
            <a:pPr>
              <a:lnSpc>
                <a:spcPct val="110000"/>
              </a:lnSpc>
            </a:pPr>
            <a:r>
              <a:rPr lang="ru-RU" sz="2400" dirty="0">
                <a:latin typeface="Times New Roman" panose="02020603050405020304" pitchFamily="18" charset="0"/>
                <a:cs typeface="Times New Roman" panose="02020603050405020304" pitchFamily="18" charset="0"/>
              </a:rPr>
              <a:t>4.4. По желанию соискателя к заявлению могут быть приложены следующие документы:</a:t>
            </a:r>
          </a:p>
          <a:p>
            <a:pPr>
              <a:lnSpc>
                <a:spcPct val="110000"/>
              </a:lnSpc>
            </a:pPr>
            <a:r>
              <a:rPr lang="ru-RU" sz="2400" dirty="0">
                <a:latin typeface="Times New Roman" panose="02020603050405020304" pitchFamily="18" charset="0"/>
                <a:cs typeface="Times New Roman" panose="02020603050405020304" pitchFamily="18" charset="0"/>
              </a:rPr>
              <a:t>Копия свидетельства о сертификации персонала.</a:t>
            </a:r>
          </a:p>
          <a:p>
            <a:pPr>
              <a:lnSpc>
                <a:spcPct val="110000"/>
              </a:lnSpc>
            </a:pPr>
            <a:r>
              <a:rPr lang="ru-RU" sz="2400" dirty="0">
                <a:latin typeface="Times New Roman" panose="02020603050405020304" pitchFamily="18" charset="0"/>
                <a:cs typeface="Times New Roman" panose="02020603050405020304" pitchFamily="18" charset="0"/>
              </a:rPr>
              <a:t>Характеристика </a:t>
            </a:r>
            <a:r>
              <a:rPr lang="ru-RU" sz="2400" dirty="0" smtClean="0">
                <a:latin typeface="Times New Roman" panose="02020603050405020304" pitchFamily="18" charset="0"/>
                <a:cs typeface="Times New Roman" panose="02020603050405020304" pitchFamily="18" charset="0"/>
              </a:rPr>
              <a:t>работодателя. </a:t>
            </a:r>
            <a:endParaRPr lang="ru-RU" sz="2400" dirty="0">
              <a:latin typeface="Times New Roman" panose="02020603050405020304" pitchFamily="18" charset="0"/>
              <a:cs typeface="Times New Roman" panose="02020603050405020304" pitchFamily="18" charset="0"/>
            </a:endParaRPr>
          </a:p>
          <a:p>
            <a:pPr>
              <a:lnSpc>
                <a:spcPct val="110000"/>
              </a:lnSpc>
            </a:pPr>
            <a:r>
              <a:rPr lang="ru-RU" sz="2400" dirty="0">
                <a:latin typeface="Times New Roman" panose="02020603050405020304" pitchFamily="18" charset="0"/>
                <a:cs typeface="Times New Roman" panose="02020603050405020304" pitchFamily="18" charset="0"/>
              </a:rPr>
              <a:t>Грамоты и награды.  </a:t>
            </a:r>
          </a:p>
          <a:p>
            <a:endParaRPr lang="ru-RU"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31745310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79400" y="0"/>
            <a:ext cx="11391899" cy="1295400"/>
          </a:xfrm>
          <a:prstGeom prst="rect">
            <a:avLst/>
          </a:prstGeom>
        </p:spPr>
      </p:pic>
      <p:pic>
        <p:nvPicPr>
          <p:cNvPr id="5" name="Рисунок 4"/>
          <p:cNvPicPr>
            <a:picLocks noChangeAspect="1"/>
          </p:cNvPicPr>
          <p:nvPr/>
        </p:nvPicPr>
        <p:blipFill>
          <a:blip r:embed="rId3"/>
          <a:stretch>
            <a:fillRect/>
          </a:stretch>
        </p:blipFill>
        <p:spPr>
          <a:xfrm>
            <a:off x="824282" y="1295400"/>
            <a:ext cx="11098087" cy="5251066"/>
          </a:xfrm>
          <a:prstGeom prst="rect">
            <a:avLst/>
          </a:prstGeom>
        </p:spPr>
      </p:pic>
      <p:sp>
        <p:nvSpPr>
          <p:cNvPr id="6" name="Номер слайда 5"/>
          <p:cNvSpPr>
            <a:spLocks noGrp="1"/>
          </p:cNvSpPr>
          <p:nvPr>
            <p:ph type="sldNum" sz="quarter" idx="12"/>
          </p:nvPr>
        </p:nvSpPr>
        <p:spPr>
          <a:xfrm>
            <a:off x="11049755" y="6188075"/>
            <a:ext cx="1142245" cy="669925"/>
          </a:xfrm>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57046907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4300" y="0"/>
            <a:ext cx="11912600" cy="1676400"/>
          </a:xfrm>
          <a:prstGeom prst="rect">
            <a:avLst/>
          </a:prstGeom>
        </p:spPr>
      </p:pic>
      <p:pic>
        <p:nvPicPr>
          <p:cNvPr id="5" name="Рисунок 4"/>
          <p:cNvPicPr>
            <a:picLocks noChangeAspect="1"/>
          </p:cNvPicPr>
          <p:nvPr/>
        </p:nvPicPr>
        <p:blipFill>
          <a:blip r:embed="rId3"/>
          <a:stretch>
            <a:fillRect/>
          </a:stretch>
        </p:blipFill>
        <p:spPr>
          <a:xfrm>
            <a:off x="430823" y="1539391"/>
            <a:ext cx="5117031" cy="517890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stretch>
            <a:fillRect/>
          </a:stretch>
        </p:blipFill>
        <p:spPr>
          <a:xfrm>
            <a:off x="6351954" y="1539392"/>
            <a:ext cx="5332625" cy="517890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90500" algn="tl" rotWithShape="0">
              <a:srgbClr val="000000">
                <a:alpha val="70000"/>
              </a:srgbClr>
            </a:outerShdw>
          </a:effectLst>
        </p:spPr>
      </p:pic>
      <p:sp>
        <p:nvSpPr>
          <p:cNvPr id="7" name="Номер слайда 6"/>
          <p:cNvSpPr>
            <a:spLocks noGrp="1"/>
          </p:cNvSpPr>
          <p:nvPr>
            <p:ph type="sldNum" sz="quarter" idx="12"/>
          </p:nvPr>
        </p:nvSpPr>
        <p:spPr>
          <a:xfrm>
            <a:off x="11049755" y="6188075"/>
            <a:ext cx="1142245" cy="6699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10637153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191999" cy="864296"/>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fontScale="90000"/>
          </a:bodyPr>
          <a:lstStyle/>
          <a:p>
            <a:r>
              <a:rPr lang="ru-RU" altLang="ru-RU" sz="3200" b="1" dirty="0" smtClean="0">
                <a:latin typeface="Times New Roman" panose="02020603050405020304" pitchFamily="18" charset="0"/>
                <a:ea typeface="Calibri" panose="020F0502020204030204" pitchFamily="34" charset="0"/>
                <a:cs typeface="Times New Roman" panose="02020603050405020304" pitchFamily="18" charset="0"/>
              </a:rPr>
              <a:t/>
            </a:r>
            <a:br>
              <a:rPr lang="ru-RU" altLang="ru-RU" sz="3200" b="1" dirty="0" smtClean="0">
                <a:latin typeface="Times New Roman" panose="02020603050405020304" pitchFamily="18" charset="0"/>
                <a:ea typeface="Calibri" panose="020F0502020204030204" pitchFamily="34" charset="0"/>
                <a:cs typeface="Times New Roman" panose="02020603050405020304" pitchFamily="18" charset="0"/>
              </a:rPr>
            </a:br>
            <a:r>
              <a:rPr lang="ru-RU" altLang="ru-RU" sz="3200" b="1" dirty="0">
                <a:latin typeface="Times New Roman" panose="02020603050405020304" pitchFamily="18" charset="0"/>
                <a:ea typeface="Calibri" panose="020F0502020204030204" pitchFamily="34" charset="0"/>
                <a:cs typeface="Times New Roman" panose="02020603050405020304" pitchFamily="18" charset="0"/>
              </a:rPr>
              <a:t>План-график </a:t>
            </a:r>
            <a:r>
              <a:rPr lang="ru-RU" altLang="ru-RU" sz="3200" b="1" dirty="0" smtClean="0">
                <a:latin typeface="Times New Roman" panose="02020603050405020304" pitchFamily="18" charset="0"/>
                <a:ea typeface="Calibri" panose="020F0502020204030204" pitchFamily="34" charset="0"/>
                <a:cs typeface="Times New Roman" panose="02020603050405020304" pitchFamily="18" charset="0"/>
              </a:rPr>
              <a:t>по применению профессиональных стандартов в сфере ЖКХ муниципального района (городского округа) на 2017-2019 годы </a:t>
            </a:r>
            <a:r>
              <a:rPr lang="ru-RU" altLang="ru-RU" b="1" dirty="0"/>
              <a:t/>
            </a:r>
            <a:br>
              <a:rPr lang="ru-RU" altLang="ru-RU" b="1" dirty="0"/>
            </a:br>
            <a:endParaRPr lang="ru-RU" dirty="0"/>
          </a:p>
        </p:txBody>
      </p:sp>
      <p:pic>
        <p:nvPicPr>
          <p:cNvPr id="5" name="Объект 4"/>
          <p:cNvPicPr>
            <a:picLocks noGrp="1" noChangeAspect="1"/>
          </p:cNvPicPr>
          <p:nvPr>
            <p:ph idx="1"/>
          </p:nvPr>
        </p:nvPicPr>
        <p:blipFill>
          <a:blip r:embed="rId2"/>
          <a:stretch>
            <a:fillRect/>
          </a:stretch>
        </p:blipFill>
        <p:spPr>
          <a:xfrm>
            <a:off x="193325" y="864296"/>
            <a:ext cx="11805345" cy="5492054"/>
          </a:xfrm>
          <a:prstGeom prst="rect">
            <a:avLst/>
          </a:prstGeom>
          <a:solidFill>
            <a:schemeClr val="bg1">
              <a:lumMod val="95000"/>
            </a:schemeClr>
          </a:solidFill>
        </p:spPr>
      </p:pic>
      <p:sp>
        <p:nvSpPr>
          <p:cNvPr id="4" name="Номер слайда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Рисунок 5"/>
          <p:cNvPicPr>
            <a:picLocks noChangeAspect="1"/>
          </p:cNvPicPr>
          <p:nvPr/>
        </p:nvPicPr>
        <p:blipFill>
          <a:blip r:embed="rId3"/>
          <a:stretch>
            <a:fillRect/>
          </a:stretch>
        </p:blipFill>
        <p:spPr>
          <a:xfrm>
            <a:off x="1" y="6325534"/>
            <a:ext cx="12191998" cy="53246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pic>
    </p:spTree>
    <p:extLst>
      <p:ext uri="{BB962C8B-B14F-4D97-AF65-F5344CB8AC3E}">
        <p14:creationId xmlns:p14="http://schemas.microsoft.com/office/powerpoint/2010/main" val="41005616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57F1E4F-1CFF-5643-939E-217C01CDF565}" type="slidenum">
              <a:rPr lang="en-US" smtClean="0"/>
              <a:pPr/>
              <a:t>24</a:t>
            </a:fld>
            <a:endParaRPr lang="en-US" dirty="0"/>
          </a:p>
        </p:txBody>
      </p:sp>
      <p:sp>
        <p:nvSpPr>
          <p:cNvPr id="3" name="TextBox 2"/>
          <p:cNvSpPr txBox="1"/>
          <p:nvPr/>
        </p:nvSpPr>
        <p:spPr>
          <a:xfrm>
            <a:off x="237995" y="1463376"/>
            <a:ext cx="11849621" cy="4616648"/>
          </a:xfrm>
          <a:prstGeom prst="rect">
            <a:avLst/>
          </a:prstGeom>
          <a:noFill/>
        </p:spPr>
        <p:txBody>
          <a:bodyPr wrap="square" rtlCol="0">
            <a:spAutoFit/>
          </a:bodyPr>
          <a:lstStyle/>
          <a:p>
            <a:pPr algn="just"/>
            <a:r>
              <a:rPr lang="ru-RU" b="1" dirty="0">
                <a:latin typeface="Times New Roman" panose="02020603050405020304" pitchFamily="18" charset="0"/>
                <a:cs typeface="Times New Roman" panose="02020603050405020304" pitchFamily="18" charset="0"/>
              </a:rPr>
              <a:t>Статья 5.27. Нарушение трудового законодательства и иных нормативных правовых актов, содержащих нормы трудового </a:t>
            </a:r>
            <a:r>
              <a:rPr lang="ru-RU" b="1" dirty="0" smtClean="0">
                <a:latin typeface="Times New Roman" panose="02020603050405020304" pitchFamily="18" charset="0"/>
                <a:cs typeface="Times New Roman" panose="02020603050405020304" pitchFamily="18" charset="0"/>
              </a:rPr>
              <a:t>права</a:t>
            </a:r>
          </a:p>
          <a:p>
            <a:pPr algn="just"/>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Нарушение трудового </a:t>
            </a:r>
            <a:r>
              <a:rPr lang="ru-RU" dirty="0">
                <a:latin typeface="Times New Roman" panose="02020603050405020304" pitchFamily="18" charset="0"/>
                <a:cs typeface="Times New Roman" panose="02020603050405020304" pitchFamily="18" charset="0"/>
                <a:hlinkClick r:id="rId2"/>
              </a:rPr>
              <a:t>законодательства и иных нормативных правовых актов, содержащих нормы трудового права, если иное не предусмотрено </a:t>
            </a:r>
            <a:r>
              <a:rPr lang="ru-RU" dirty="0">
                <a:latin typeface="Times New Roman" panose="02020603050405020304" pitchFamily="18" charset="0"/>
                <a:cs typeface="Times New Roman" panose="02020603050405020304" pitchFamily="18" charset="0"/>
                <a:hlinkClick r:id="rId3"/>
              </a:rPr>
              <a:t>частями 3, </a:t>
            </a:r>
            <a:r>
              <a:rPr lang="ru-RU" dirty="0">
                <a:latin typeface="Times New Roman" panose="02020603050405020304" pitchFamily="18" charset="0"/>
                <a:cs typeface="Times New Roman" panose="02020603050405020304" pitchFamily="18" charset="0"/>
                <a:hlinkClick r:id="rId4"/>
              </a:rPr>
              <a:t>4 и </a:t>
            </a:r>
            <a:r>
              <a:rPr lang="ru-RU" dirty="0">
                <a:latin typeface="Times New Roman" panose="02020603050405020304" pitchFamily="18" charset="0"/>
                <a:cs typeface="Times New Roman" panose="02020603050405020304" pitchFamily="18" charset="0"/>
                <a:hlinkClick r:id="rId5"/>
              </a:rPr>
              <a:t>6 настоящей статьи и </a:t>
            </a:r>
            <a:r>
              <a:rPr lang="ru-RU" dirty="0">
                <a:latin typeface="Times New Roman" panose="02020603050405020304" pitchFamily="18" charset="0"/>
                <a:cs typeface="Times New Roman" panose="02020603050405020304" pitchFamily="18" charset="0"/>
                <a:hlinkClick r:id="rId6"/>
              </a:rPr>
              <a:t>статьей 5.27.1 настоящего Кодекса, -</a:t>
            </a:r>
          </a:p>
          <a:p>
            <a:r>
              <a:rPr lang="ru-RU" dirty="0">
                <a:latin typeface="Times New Roman" panose="02020603050405020304" pitchFamily="18" charset="0"/>
                <a:cs typeface="Times New Roman" panose="02020603050405020304" pitchFamily="18" charset="0"/>
              </a:rPr>
              <a:t>влечет предупреждение или наложение административного штрафа на должностных лиц в размере от </a:t>
            </a:r>
            <a:r>
              <a:rPr lang="ru-RU" dirty="0" smtClean="0">
                <a:latin typeface="Times New Roman" panose="02020603050405020304" pitchFamily="18" charset="0"/>
                <a:cs typeface="Times New Roman" panose="02020603050405020304" pitchFamily="18" charset="0"/>
              </a:rPr>
              <a:t>1 000 </a:t>
            </a:r>
            <a:r>
              <a:rPr lang="ru-RU" dirty="0">
                <a:latin typeface="Times New Roman" panose="02020603050405020304" pitchFamily="18" charset="0"/>
                <a:cs typeface="Times New Roman" panose="02020603050405020304" pitchFamily="18" charset="0"/>
              </a:rPr>
              <a:t>до </a:t>
            </a:r>
            <a:r>
              <a:rPr lang="ru-RU" dirty="0" smtClean="0">
                <a:latin typeface="Times New Roman" panose="02020603050405020304" pitchFamily="18" charset="0"/>
                <a:cs typeface="Times New Roman" panose="02020603050405020304" pitchFamily="18" charset="0"/>
              </a:rPr>
              <a:t>5 000 </a:t>
            </a:r>
            <a:r>
              <a:rPr lang="ru-RU" dirty="0">
                <a:latin typeface="Times New Roman" panose="02020603050405020304" pitchFamily="18" charset="0"/>
                <a:cs typeface="Times New Roman" panose="02020603050405020304" pitchFamily="18" charset="0"/>
              </a:rPr>
              <a:t>рублей; на лиц, осуществляющих предпринимательскую деятельность без образования юридического лица, - от </a:t>
            </a:r>
            <a:r>
              <a:rPr lang="ru-RU" dirty="0" smtClean="0">
                <a:latin typeface="Times New Roman" panose="02020603050405020304" pitchFamily="18" charset="0"/>
                <a:cs typeface="Times New Roman" panose="02020603050405020304" pitchFamily="18" charset="0"/>
              </a:rPr>
              <a:t>1 000  </a:t>
            </a:r>
            <a:r>
              <a:rPr lang="ru-RU" dirty="0">
                <a:latin typeface="Times New Roman" panose="02020603050405020304" pitchFamily="18" charset="0"/>
                <a:cs typeface="Times New Roman" panose="02020603050405020304" pitchFamily="18" charset="0"/>
              </a:rPr>
              <a:t>до </a:t>
            </a:r>
            <a:r>
              <a:rPr lang="ru-RU" dirty="0" smtClean="0">
                <a:latin typeface="Times New Roman" panose="02020603050405020304" pitchFamily="18" charset="0"/>
                <a:cs typeface="Times New Roman" panose="02020603050405020304" pitchFamily="18" charset="0"/>
              </a:rPr>
              <a:t>5 000 </a:t>
            </a:r>
            <a:r>
              <a:rPr lang="ru-RU" dirty="0">
                <a:latin typeface="Times New Roman" panose="02020603050405020304" pitchFamily="18" charset="0"/>
                <a:cs typeface="Times New Roman" panose="02020603050405020304" pitchFamily="18" charset="0"/>
              </a:rPr>
              <a:t>рублей; на юридических лиц - от </a:t>
            </a:r>
            <a:r>
              <a:rPr lang="ru-RU" dirty="0" smtClean="0">
                <a:latin typeface="Times New Roman" panose="02020603050405020304" pitchFamily="18" charset="0"/>
                <a:cs typeface="Times New Roman" panose="02020603050405020304" pitchFamily="18" charset="0"/>
              </a:rPr>
              <a:t>30 000 до 50 000 рублей</a:t>
            </a:r>
            <a:r>
              <a:rPr lang="ru-RU" dirty="0">
                <a:latin typeface="Times New Roman" panose="02020603050405020304" pitchFamily="18" charset="0"/>
                <a:cs typeface="Times New Roman" panose="02020603050405020304" pitchFamily="18" charset="0"/>
              </a:rPr>
              <a:t>.</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Совершение административного правонарушения, предусмотренного </a:t>
            </a:r>
            <a:r>
              <a:rPr lang="ru-RU" dirty="0">
                <a:latin typeface="Times New Roman" panose="02020603050405020304" pitchFamily="18" charset="0"/>
                <a:cs typeface="Times New Roman" panose="02020603050405020304" pitchFamily="18" charset="0"/>
                <a:hlinkClick r:id="rId7"/>
              </a:rPr>
              <a:t>частью 1 настоящей статьи, лицом, ранее подвергнутым административному наказанию за </a:t>
            </a:r>
            <a:r>
              <a:rPr lang="ru-RU" dirty="0">
                <a:latin typeface="Times New Roman" panose="02020603050405020304" pitchFamily="18" charset="0"/>
                <a:cs typeface="Times New Roman" panose="02020603050405020304" pitchFamily="18" charset="0"/>
                <a:hlinkClick r:id="rId8"/>
              </a:rPr>
              <a:t>аналогичное административное правонарушение, -</a:t>
            </a:r>
          </a:p>
          <a:p>
            <a:r>
              <a:rPr lang="ru-RU" dirty="0">
                <a:latin typeface="Times New Roman" panose="02020603050405020304" pitchFamily="18" charset="0"/>
                <a:cs typeface="Times New Roman" panose="02020603050405020304" pitchFamily="18" charset="0"/>
              </a:rPr>
              <a:t>влечет наложение административного штрафа на должностных лиц в размере от </a:t>
            </a:r>
            <a:r>
              <a:rPr lang="ru-RU" dirty="0" smtClean="0">
                <a:latin typeface="Times New Roman" panose="02020603050405020304" pitchFamily="18" charset="0"/>
                <a:cs typeface="Times New Roman" panose="02020603050405020304" pitchFamily="18" charset="0"/>
              </a:rPr>
              <a:t>10 000 до 20 000 рублей </a:t>
            </a:r>
            <a:r>
              <a:rPr lang="ru-RU" dirty="0">
                <a:latin typeface="Times New Roman" panose="02020603050405020304" pitchFamily="18" charset="0"/>
                <a:cs typeface="Times New Roman" panose="02020603050405020304" pitchFamily="18" charset="0"/>
              </a:rPr>
              <a:t>или дисквалификацию на срок от одного года до трех лет; на лиц, осуществляющих предпринимательскую деятельность без образования юридического лица, - от </a:t>
            </a:r>
            <a:r>
              <a:rPr lang="ru-RU" dirty="0" smtClean="0">
                <a:latin typeface="Times New Roman" panose="02020603050405020304" pitchFamily="18" charset="0"/>
                <a:cs typeface="Times New Roman" panose="02020603050405020304" pitchFamily="18" charset="0"/>
              </a:rPr>
              <a:t>10 000 до 20 000 рублей</a:t>
            </a:r>
            <a:r>
              <a:rPr lang="ru-RU" dirty="0">
                <a:latin typeface="Times New Roman" panose="02020603050405020304" pitchFamily="18" charset="0"/>
                <a:cs typeface="Times New Roman" panose="02020603050405020304" pitchFamily="18" charset="0"/>
              </a:rPr>
              <a:t>; на юридических лиц - от </a:t>
            </a:r>
            <a:r>
              <a:rPr lang="ru-RU" dirty="0" smtClean="0">
                <a:latin typeface="Times New Roman" panose="02020603050405020304" pitchFamily="18" charset="0"/>
                <a:cs typeface="Times New Roman" panose="02020603050405020304" pitchFamily="18" charset="0"/>
              </a:rPr>
              <a:t>50 000 до 70 000 рублей.</a:t>
            </a:r>
          </a:p>
          <a:p>
            <a:endParaRPr lang="ru-RU" dirty="0" smtClean="0">
              <a:latin typeface="Times New Roman" panose="02020603050405020304" pitchFamily="18" charset="0"/>
              <a:cs typeface="Times New Roman" panose="02020603050405020304" pitchFamily="18" charset="0"/>
            </a:endParaRPr>
          </a:p>
          <a:p>
            <a:pPr algn="just"/>
            <a:endParaRPr lang="ru-RU"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26301" y="263047"/>
            <a:ext cx="11010378" cy="1200329"/>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КОДЕКС РОССИЙСКОЙ ФЕДЕРАЦИИ ОБ АДМИНИСТРАТИВНЫХ ПРАВОНАРУШЕНИЯХ</a:t>
            </a:r>
          </a:p>
          <a:p>
            <a:endParaRPr lang="ru-RU" sz="2400" dirty="0"/>
          </a:p>
        </p:txBody>
      </p:sp>
    </p:spTree>
    <p:extLst>
      <p:ext uri="{BB962C8B-B14F-4D97-AF65-F5344CB8AC3E}">
        <p14:creationId xmlns:p14="http://schemas.microsoft.com/office/powerpoint/2010/main" val="5197902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57F1E4F-1CFF-5643-939E-217C01CDF565}" type="slidenum">
              <a:rPr lang="en-US" smtClean="0"/>
              <a:pPr/>
              <a:t>25</a:t>
            </a:fld>
            <a:endParaRPr lang="en-US" dirty="0"/>
          </a:p>
        </p:txBody>
      </p:sp>
      <p:sp>
        <p:nvSpPr>
          <p:cNvPr id="3" name="TextBox 2"/>
          <p:cNvSpPr txBox="1"/>
          <p:nvPr/>
        </p:nvSpPr>
        <p:spPr>
          <a:xfrm>
            <a:off x="225469" y="1275486"/>
            <a:ext cx="11849621" cy="5293757"/>
          </a:xfrm>
          <a:prstGeom prst="rect">
            <a:avLst/>
          </a:prstGeom>
          <a:noFill/>
        </p:spPr>
        <p:txBody>
          <a:bodyPr wrap="square" rtlCol="0">
            <a:spAutoFit/>
          </a:bodyPr>
          <a:lstStyle/>
          <a:p>
            <a:pPr algn="just"/>
            <a:r>
              <a:rPr lang="ru-RU" sz="2000" b="1" dirty="0">
                <a:latin typeface="Times New Roman" panose="02020603050405020304" pitchFamily="18" charset="0"/>
                <a:cs typeface="Times New Roman" panose="02020603050405020304" pitchFamily="18" charset="0"/>
              </a:rPr>
              <a:t>Статья 5.27. Нарушение трудового законодательства и иных нормативных правовых актов, содержащих нормы трудового </a:t>
            </a:r>
            <a:r>
              <a:rPr lang="ru-RU" sz="2000" b="1" dirty="0" smtClean="0">
                <a:latin typeface="Times New Roman" panose="02020603050405020304" pitchFamily="18" charset="0"/>
                <a:cs typeface="Times New Roman" panose="02020603050405020304" pitchFamily="18" charset="0"/>
              </a:rPr>
              <a:t>права</a:t>
            </a:r>
          </a:p>
          <a:p>
            <a:pPr algn="just"/>
            <a:endParaRPr lang="ru-RU" b="1"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3. </a:t>
            </a:r>
            <a:r>
              <a:rPr lang="ru-RU" sz="2000" dirty="0">
                <a:latin typeface="Times New Roman" panose="02020603050405020304" pitchFamily="18" charset="0"/>
                <a:cs typeface="Times New Roman" panose="02020603050405020304" pitchFamily="18" charset="0"/>
                <a:hlinkClick r:id="rId2"/>
              </a:rPr>
              <a:t>Фактическое </a:t>
            </a:r>
            <a:r>
              <a:rPr lang="ru-RU" sz="2000" dirty="0" smtClean="0">
                <a:latin typeface="Times New Roman" panose="02020603050405020304" pitchFamily="18" charset="0"/>
                <a:cs typeface="Times New Roman" panose="02020603050405020304" pitchFamily="18" charset="0"/>
                <a:hlinkClick r:id="rId2"/>
              </a:rPr>
              <a:t>допущение</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 работе лицом, не уполномоченным на это работодателем, в случае, если работодатель или его уполномоченный на это представитель отказывается признать отношения, возникшие между лицом, фактически допущенным к работе, и данным работодателем, трудовыми отношениями (не заключает с лицом, фактически допущенным к работе, трудовой договор), </a:t>
            </a:r>
            <a:r>
              <a:rPr lang="ru-RU" sz="2000" dirty="0" smtClean="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влечет наложение административного штрафа на граждан в размере от </a:t>
            </a:r>
            <a:r>
              <a:rPr lang="ru-RU" sz="2000" dirty="0" smtClean="0">
                <a:latin typeface="Times New Roman" panose="02020603050405020304" pitchFamily="18" charset="0"/>
                <a:cs typeface="Times New Roman" panose="02020603050405020304" pitchFamily="18" charset="0"/>
              </a:rPr>
              <a:t>3 000 до 5 000 рублей</a:t>
            </a:r>
            <a:r>
              <a:rPr lang="ru-RU" sz="2000" dirty="0">
                <a:latin typeface="Times New Roman" panose="02020603050405020304" pitchFamily="18" charset="0"/>
                <a:cs typeface="Times New Roman" panose="02020603050405020304" pitchFamily="18" charset="0"/>
              </a:rPr>
              <a:t>; на должностных лиц - от </a:t>
            </a:r>
            <a:r>
              <a:rPr lang="ru-RU" sz="2000" dirty="0" smtClean="0">
                <a:latin typeface="Times New Roman" panose="02020603050405020304" pitchFamily="18" charset="0"/>
                <a:cs typeface="Times New Roman" panose="02020603050405020304" pitchFamily="18" charset="0"/>
              </a:rPr>
              <a:t>10 000 до 20 000 рублей.</a:t>
            </a:r>
          </a:p>
          <a:p>
            <a:pPr algn="just"/>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5. Совершение административных правонарушений, предусмотренных </a:t>
            </a:r>
            <a:r>
              <a:rPr lang="ru-RU" sz="2000" dirty="0">
                <a:latin typeface="Times New Roman" panose="02020603050405020304" pitchFamily="18" charset="0"/>
                <a:cs typeface="Times New Roman" panose="02020603050405020304" pitchFamily="18" charset="0"/>
                <a:hlinkClick r:id="rId3"/>
              </a:rPr>
              <a:t>частью 3 или </a:t>
            </a:r>
            <a:r>
              <a:rPr lang="ru-RU" sz="2000" dirty="0">
                <a:latin typeface="Times New Roman" panose="02020603050405020304" pitchFamily="18" charset="0"/>
                <a:cs typeface="Times New Roman" panose="02020603050405020304" pitchFamily="18" charset="0"/>
                <a:hlinkClick r:id="rId4"/>
              </a:rPr>
              <a:t>4 настоящей статьи, лицом, ранее подвергнутым административному наказанию за аналогичное административное правонарушение, -</a:t>
            </a:r>
          </a:p>
          <a:p>
            <a:r>
              <a:rPr lang="ru-RU" sz="2000" dirty="0">
                <a:latin typeface="Times New Roman" panose="02020603050405020304" pitchFamily="18" charset="0"/>
                <a:cs typeface="Times New Roman" panose="02020603050405020304" pitchFamily="18" charset="0"/>
              </a:rPr>
              <a:t>влечет наложение административного штрафа на граждан в размере </a:t>
            </a:r>
            <a:r>
              <a:rPr lang="ru-RU" sz="2000" dirty="0" smtClean="0">
                <a:latin typeface="Times New Roman" panose="02020603050405020304" pitchFamily="18" charset="0"/>
                <a:cs typeface="Times New Roman" panose="02020603050405020304" pitchFamily="18" charset="0"/>
              </a:rPr>
              <a:t>5 000 рублей</a:t>
            </a:r>
            <a:r>
              <a:rPr lang="ru-RU" sz="2000" dirty="0">
                <a:latin typeface="Times New Roman" panose="02020603050405020304" pitchFamily="18" charset="0"/>
                <a:cs typeface="Times New Roman" panose="02020603050405020304" pitchFamily="18" charset="0"/>
              </a:rPr>
              <a:t>; на должностных лиц - дисквалификацию на срок от одного года до трех лет; на лиц, осуществляющих предпринимательскую деятельность без образования юридического лица, - от </a:t>
            </a:r>
            <a:r>
              <a:rPr lang="ru-RU" sz="2000" dirty="0" smtClean="0">
                <a:latin typeface="Times New Roman" panose="02020603050405020304" pitchFamily="18" charset="0"/>
                <a:cs typeface="Times New Roman" panose="02020603050405020304" pitchFamily="18" charset="0"/>
              </a:rPr>
              <a:t>, 30 000 до 40 000 рублей</a:t>
            </a:r>
            <a:r>
              <a:rPr lang="ru-RU" sz="2000" dirty="0">
                <a:latin typeface="Times New Roman" panose="02020603050405020304" pitchFamily="18" charset="0"/>
                <a:cs typeface="Times New Roman" panose="02020603050405020304" pitchFamily="18" charset="0"/>
              </a:rPr>
              <a:t>; на юридических лиц - от </a:t>
            </a:r>
            <a:r>
              <a:rPr lang="ru-RU" sz="2000" dirty="0" smtClean="0">
                <a:latin typeface="Times New Roman" panose="02020603050405020304" pitchFamily="18" charset="0"/>
                <a:cs typeface="Times New Roman" panose="02020603050405020304" pitchFamily="18" charset="0"/>
              </a:rPr>
              <a:t>100 000 до 200 000 рублей.</a:t>
            </a:r>
            <a:endParaRPr lang="ru-RU"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26301" y="263047"/>
            <a:ext cx="11010378" cy="1200329"/>
          </a:xfrm>
          <a:prstGeom prst="rect">
            <a:avLst/>
          </a:prstGeom>
          <a:noFill/>
        </p:spPr>
        <p:txBody>
          <a:bodyPr wrap="square" rtlCol="0">
            <a:spAutoFit/>
          </a:bodyPr>
          <a:lstStyle/>
          <a:p>
            <a:pPr algn="ctr"/>
            <a:r>
              <a:rPr lang="ru-RU" sz="2400" b="1" dirty="0">
                <a:latin typeface="Times New Roman" panose="02020603050405020304" pitchFamily="18" charset="0"/>
                <a:cs typeface="Times New Roman" panose="02020603050405020304" pitchFamily="18" charset="0"/>
              </a:rPr>
              <a:t>КОДЕКС РОССИЙСКОЙ ФЕДЕРАЦИИ ОБ АДМИНИСТРАТИВНЫХ ПРАВОНАРУШЕНИЯХ</a:t>
            </a:r>
          </a:p>
          <a:p>
            <a:endParaRPr lang="ru-RU" sz="2400" dirty="0"/>
          </a:p>
        </p:txBody>
      </p:sp>
    </p:spTree>
    <p:extLst>
      <p:ext uri="{BB962C8B-B14F-4D97-AF65-F5344CB8AC3E}">
        <p14:creationId xmlns:p14="http://schemas.microsoft.com/office/powerpoint/2010/main" val="37987185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12192000" cy="2292262"/>
          </a:xfrm>
          <a:gradFill flip="none" rotWithShape="1">
            <a:gsLst>
              <a:gs pos="0">
                <a:schemeClr val="accent1">
                  <a:lumMod val="0"/>
                  <a:lumOff val="100000"/>
                </a:schemeClr>
              </a:gs>
              <a:gs pos="21000">
                <a:schemeClr val="accent1">
                  <a:lumMod val="0"/>
                  <a:lumOff val="100000"/>
                </a:schemeClr>
              </a:gs>
              <a:gs pos="100000">
                <a:schemeClr val="accent1">
                  <a:lumMod val="100000"/>
                </a:schemeClr>
              </a:gs>
            </a:gsLst>
            <a:path path="circle">
              <a:fillToRect l="50000" t="-80000" r="50000" b="180000"/>
            </a:path>
            <a:tileRect/>
          </a:gradFill>
          <a:scene3d>
            <a:camera prst="orthographicFront"/>
            <a:lightRig rig="threePt" dir="t"/>
          </a:scene3d>
          <a:sp3d>
            <a:bevelT/>
          </a:sp3d>
        </p:spPr>
        <p:txBody>
          <a:bodyPr>
            <a:normAutofit fontScale="90000"/>
          </a:bodyPr>
          <a:lstStyle/>
          <a:p>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900" b="1" dirty="0" smtClean="0">
                <a:latin typeface="Times New Roman" panose="02020603050405020304" pitchFamily="18" charset="0"/>
                <a:cs typeface="Times New Roman" panose="02020603050405020304" pitchFamily="18" charset="0"/>
              </a:rPr>
              <a:t/>
            </a:r>
            <a:br>
              <a:rPr lang="ru-RU" sz="4900" b="1" dirty="0" smtClean="0">
                <a:latin typeface="Times New Roman" panose="02020603050405020304" pitchFamily="18" charset="0"/>
                <a:cs typeface="Times New Roman" panose="02020603050405020304" pitchFamily="18" charset="0"/>
              </a:rPr>
            </a:br>
            <a:r>
              <a:rPr lang="ru-RU" sz="4000" b="1" dirty="0" smtClean="0">
                <a:latin typeface="Times New Roman" panose="02020603050405020304" pitchFamily="18" charset="0"/>
                <a:cs typeface="Times New Roman" panose="02020603050405020304" pitchFamily="18" charset="0"/>
              </a:rPr>
              <a:t>Реквизиты </a:t>
            </a:r>
            <a:br>
              <a:rPr lang="ru-RU" sz="4000" b="1" dirty="0" smtClean="0">
                <a:latin typeface="Times New Roman" panose="02020603050405020304" pitchFamily="18" charset="0"/>
                <a:cs typeface="Times New Roman" panose="02020603050405020304" pitchFamily="18" charset="0"/>
              </a:rPr>
            </a:br>
            <a:r>
              <a:rPr lang="ru-RU" sz="4000" b="1" dirty="0" smtClean="0">
                <a:latin typeface="Times New Roman" panose="02020603050405020304" pitchFamily="18" charset="0"/>
                <a:cs typeface="Times New Roman" panose="02020603050405020304" pitchFamily="18" charset="0"/>
              </a:rPr>
              <a:t>ЦОК в строительстве и ЖКХ по Новосибирской области </a:t>
            </a:r>
            <a:r>
              <a:rPr lang="ru-RU" b="1" dirty="0" smtClean="0"/>
              <a:t/>
            </a:r>
            <a:br>
              <a:rPr lang="ru-RU" b="1" dirty="0" smtClean="0"/>
            </a:br>
            <a:endParaRPr lang="ru-RU" b="1" dirty="0"/>
          </a:p>
        </p:txBody>
      </p:sp>
      <p:sp>
        <p:nvSpPr>
          <p:cNvPr id="3" name="Подзаголовок 2"/>
          <p:cNvSpPr>
            <a:spLocks noGrp="1"/>
          </p:cNvSpPr>
          <p:nvPr>
            <p:ph type="subTitle" idx="1"/>
          </p:nvPr>
        </p:nvSpPr>
        <p:spPr>
          <a:xfrm>
            <a:off x="0" y="2292263"/>
            <a:ext cx="12191999" cy="4565737"/>
          </a:xfrm>
          <a:gradFill flip="none" rotWithShape="1">
            <a:gsLst>
              <a:gs pos="3000">
                <a:schemeClr val="accent1">
                  <a:lumMod val="0"/>
                  <a:lumOff val="100000"/>
                </a:schemeClr>
              </a:gs>
              <a:gs pos="25000">
                <a:schemeClr val="accent1">
                  <a:lumMod val="0"/>
                  <a:lumOff val="100000"/>
                </a:schemeClr>
              </a:gs>
              <a:gs pos="100000">
                <a:schemeClr val="accent1">
                  <a:lumMod val="100000"/>
                </a:schemeClr>
              </a:gs>
            </a:gsLst>
            <a:path path="circle">
              <a:fillToRect l="50000" t="-80000" r="50000" b="180000"/>
            </a:path>
            <a:tileRect/>
          </a:gradFill>
          <a:scene3d>
            <a:camera prst="orthographicFront"/>
            <a:lightRig rig="threePt" dir="t"/>
          </a:scene3d>
          <a:sp3d>
            <a:bevelT/>
          </a:sp3d>
        </p:spPr>
        <p:txBody>
          <a:bodyPr numCol="2">
            <a:normAutofit fontScale="92500" lnSpcReduction="10000"/>
          </a:bodyPr>
          <a:lstStyle/>
          <a:p>
            <a:pPr algn="l"/>
            <a:r>
              <a:rPr lang="ru-RU" sz="2800" b="1" dirty="0" smtClean="0">
                <a:solidFill>
                  <a:schemeClr val="tx1"/>
                </a:solidFill>
                <a:latin typeface="Times New Roman" panose="02020603050405020304" pitchFamily="18" charset="0"/>
                <a:cs typeface="Times New Roman" panose="02020603050405020304" pitchFamily="18" charset="0"/>
              </a:rPr>
              <a:t>Полное наименование:</a:t>
            </a:r>
            <a:endParaRPr lang="ru-RU" sz="2800" b="1" dirty="0">
              <a:solidFill>
                <a:schemeClr val="tx1"/>
              </a:solidFill>
              <a:latin typeface="Times New Roman" panose="02020603050405020304" pitchFamily="18" charset="0"/>
              <a:cs typeface="Times New Roman" panose="02020603050405020304" pitchFamily="18" charset="0"/>
            </a:endParaRPr>
          </a:p>
          <a:p>
            <a:pPr algn="l"/>
            <a:endParaRPr lang="en-US" sz="2800" b="1" dirty="0" smtClean="0">
              <a:solidFill>
                <a:schemeClr val="tx1"/>
              </a:solidFill>
              <a:latin typeface="Times New Roman" panose="02020603050405020304" pitchFamily="18" charset="0"/>
              <a:cs typeface="Times New Roman" panose="02020603050405020304" pitchFamily="18" charset="0"/>
            </a:endParaRPr>
          </a:p>
          <a:p>
            <a:pPr algn="l"/>
            <a:r>
              <a:rPr lang="ru-RU" sz="2800" b="1" dirty="0" smtClean="0">
                <a:solidFill>
                  <a:schemeClr val="tx1"/>
                </a:solidFill>
                <a:latin typeface="Times New Roman" panose="02020603050405020304" pitchFamily="18" charset="0"/>
                <a:cs typeface="Times New Roman" panose="02020603050405020304" pitchFamily="18" charset="0"/>
              </a:rPr>
              <a:t>Адрес </a:t>
            </a:r>
            <a:r>
              <a:rPr lang="ru-RU" sz="2800" b="1" dirty="0">
                <a:solidFill>
                  <a:schemeClr val="tx1"/>
                </a:solidFill>
                <a:latin typeface="Times New Roman" panose="02020603050405020304" pitchFamily="18" charset="0"/>
                <a:cs typeface="Times New Roman" panose="02020603050405020304" pitchFamily="18" charset="0"/>
              </a:rPr>
              <a:t>организации:</a:t>
            </a:r>
          </a:p>
          <a:p>
            <a:pPr algn="l"/>
            <a:endParaRPr lang="ru-RU" sz="2800" b="1" dirty="0" smtClean="0">
              <a:solidFill>
                <a:schemeClr val="tx1"/>
              </a:solidFill>
              <a:latin typeface="Times New Roman" panose="02020603050405020304" pitchFamily="18" charset="0"/>
              <a:cs typeface="Times New Roman" panose="02020603050405020304" pitchFamily="18" charset="0"/>
            </a:endParaRPr>
          </a:p>
          <a:p>
            <a:pPr algn="l"/>
            <a:r>
              <a:rPr lang="ru-RU" sz="2800" b="1" dirty="0" smtClean="0">
                <a:solidFill>
                  <a:schemeClr val="tx1"/>
                </a:solidFill>
                <a:latin typeface="Times New Roman" panose="02020603050405020304" pitchFamily="18" charset="0"/>
                <a:cs typeface="Times New Roman" panose="02020603050405020304" pitchFamily="18" charset="0"/>
              </a:rPr>
              <a:t>Должность</a:t>
            </a:r>
            <a:r>
              <a:rPr lang="ru-RU" sz="2800" b="1" dirty="0">
                <a:solidFill>
                  <a:schemeClr val="tx1"/>
                </a:solidFill>
                <a:latin typeface="Times New Roman" panose="02020603050405020304" pitchFamily="18" charset="0"/>
                <a:cs typeface="Times New Roman" panose="02020603050405020304" pitchFamily="18" charset="0"/>
              </a:rPr>
              <a:t>, Ф.И.О. руководителя </a:t>
            </a:r>
            <a:r>
              <a:rPr lang="ru-RU" sz="2800" b="1" dirty="0" smtClean="0">
                <a:solidFill>
                  <a:schemeClr val="tx1"/>
                </a:solidFill>
                <a:latin typeface="Times New Roman" panose="02020603050405020304" pitchFamily="18" charset="0"/>
                <a:cs typeface="Times New Roman" panose="02020603050405020304" pitchFamily="18" charset="0"/>
              </a:rPr>
              <a:t>организации </a:t>
            </a:r>
          </a:p>
          <a:p>
            <a:pPr algn="l"/>
            <a:r>
              <a:rPr lang="ru-RU" sz="2800" b="1" dirty="0" smtClean="0">
                <a:solidFill>
                  <a:schemeClr val="tx1"/>
                </a:solidFill>
                <a:latin typeface="Times New Roman" panose="02020603050405020304" pitchFamily="18" charset="0"/>
                <a:cs typeface="Times New Roman" panose="02020603050405020304" pitchFamily="18" charset="0"/>
              </a:rPr>
              <a:t>Руководитель ЦОК ЖКХ по НСО </a:t>
            </a:r>
            <a:endParaRPr lang="ru-RU" sz="2800" b="1" dirty="0">
              <a:solidFill>
                <a:schemeClr val="tx1"/>
              </a:solidFill>
              <a:latin typeface="Times New Roman" panose="02020603050405020304" pitchFamily="18" charset="0"/>
              <a:cs typeface="Times New Roman" panose="02020603050405020304" pitchFamily="18" charset="0"/>
            </a:endParaRPr>
          </a:p>
          <a:p>
            <a:pPr algn="l"/>
            <a:r>
              <a:rPr lang="ru-RU" sz="2800" b="1" dirty="0" smtClean="0">
                <a:solidFill>
                  <a:schemeClr val="tx1"/>
                </a:solidFill>
                <a:latin typeface="Times New Roman" panose="02020603050405020304" pitchFamily="18" charset="0"/>
                <a:cs typeface="Times New Roman" panose="02020603050405020304" pitchFamily="18" charset="0"/>
              </a:rPr>
              <a:t>Телефон, факс</a:t>
            </a:r>
          </a:p>
          <a:p>
            <a:pPr algn="l"/>
            <a:r>
              <a:rPr lang="ru-RU" sz="2800" b="1" dirty="0">
                <a:solidFill>
                  <a:schemeClr val="tx1"/>
                </a:solidFill>
                <a:latin typeface="Times New Roman" panose="02020603050405020304" pitchFamily="18" charset="0"/>
                <a:cs typeface="Times New Roman" panose="02020603050405020304" pitchFamily="18" charset="0"/>
              </a:rPr>
              <a:t>А</a:t>
            </a:r>
            <a:r>
              <a:rPr lang="ru-RU" sz="2800" b="1" dirty="0" smtClean="0">
                <a:solidFill>
                  <a:schemeClr val="tx1"/>
                </a:solidFill>
                <a:latin typeface="Times New Roman" panose="02020603050405020304" pitchFamily="18" charset="0"/>
                <a:cs typeface="Times New Roman" panose="02020603050405020304" pitchFamily="18" charset="0"/>
              </a:rPr>
              <a:t>дрес </a:t>
            </a:r>
            <a:r>
              <a:rPr lang="ru-RU" sz="2800" b="1" dirty="0">
                <a:solidFill>
                  <a:schemeClr val="tx1"/>
                </a:solidFill>
                <a:latin typeface="Times New Roman" panose="02020603050405020304" pitchFamily="18" charset="0"/>
                <a:cs typeface="Times New Roman" panose="02020603050405020304" pitchFamily="18" charset="0"/>
              </a:rPr>
              <a:t>электронной </a:t>
            </a:r>
            <a:r>
              <a:rPr lang="ru-RU" sz="2800" b="1" dirty="0" smtClean="0">
                <a:solidFill>
                  <a:schemeClr val="tx1"/>
                </a:solidFill>
                <a:latin typeface="Times New Roman" panose="02020603050405020304" pitchFamily="18" charset="0"/>
                <a:cs typeface="Times New Roman" panose="02020603050405020304" pitchFamily="18" charset="0"/>
              </a:rPr>
              <a:t>почты</a:t>
            </a:r>
          </a:p>
          <a:p>
            <a:pPr algn="l"/>
            <a:r>
              <a:rPr lang="ru-RU" sz="2800" b="1" dirty="0" smtClean="0">
                <a:solidFill>
                  <a:schemeClr val="tx1"/>
                </a:solidFill>
                <a:latin typeface="Times New Roman" panose="02020603050405020304" pitchFamily="18" charset="0"/>
                <a:cs typeface="Times New Roman" panose="02020603050405020304" pitchFamily="18" charset="0"/>
              </a:rPr>
              <a:t>Сайт </a:t>
            </a:r>
            <a:endParaRPr lang="ru-RU" sz="2800" b="1" dirty="0">
              <a:solidFill>
                <a:schemeClr val="tx1"/>
              </a:solidFill>
              <a:latin typeface="Times New Roman" panose="02020603050405020304" pitchFamily="18" charset="0"/>
              <a:cs typeface="Times New Roman" panose="02020603050405020304" pitchFamily="18" charset="0"/>
            </a:endParaRPr>
          </a:p>
          <a:p>
            <a:pPr algn="l">
              <a:spcAft>
                <a:spcPts val="600"/>
              </a:spcAft>
            </a:pPr>
            <a:r>
              <a:rPr lang="ru-RU" sz="2800" b="1" u="sng" dirty="0" smtClean="0">
                <a:solidFill>
                  <a:schemeClr val="tx1"/>
                </a:solidFill>
                <a:latin typeface="Times New Roman" panose="02020603050405020304" pitchFamily="18" charset="0"/>
                <a:cs typeface="Times New Roman" panose="02020603050405020304" pitchFamily="18" charset="0"/>
              </a:rPr>
              <a:t>«</a:t>
            </a:r>
            <a:r>
              <a:rPr lang="ru-RU" sz="2800" b="1" u="sng" dirty="0">
                <a:solidFill>
                  <a:schemeClr val="tx1"/>
                </a:solidFill>
                <a:latin typeface="Times New Roman" panose="02020603050405020304" pitchFamily="18" charset="0"/>
                <a:cs typeface="Times New Roman" panose="02020603050405020304" pitchFamily="18" charset="0"/>
              </a:rPr>
              <a:t>Центр сертификации строительства и жилищно-коммунального хозяйства</a:t>
            </a:r>
            <a:r>
              <a:rPr lang="ru-RU" sz="2800" b="1" u="sng" dirty="0" smtClean="0">
                <a:solidFill>
                  <a:schemeClr val="tx1"/>
                </a:solidFill>
                <a:latin typeface="Times New Roman" panose="02020603050405020304" pitchFamily="18" charset="0"/>
                <a:cs typeface="Times New Roman" panose="02020603050405020304" pitchFamily="18" charset="0"/>
              </a:rPr>
              <a:t>»</a:t>
            </a:r>
            <a:endParaRPr lang="ru-RU" sz="2800" b="1" dirty="0" smtClean="0">
              <a:solidFill>
                <a:schemeClr val="tx1"/>
              </a:solidFill>
              <a:latin typeface="Times New Roman" panose="02020603050405020304" pitchFamily="18" charset="0"/>
              <a:cs typeface="Times New Roman" panose="02020603050405020304" pitchFamily="18" charset="0"/>
            </a:endParaRPr>
          </a:p>
          <a:p>
            <a:pPr algn="l">
              <a:spcAft>
                <a:spcPts val="600"/>
              </a:spcAft>
            </a:pPr>
            <a:r>
              <a:rPr lang="ru-RU" sz="2800" b="1" u="sng" dirty="0" smtClean="0">
                <a:solidFill>
                  <a:schemeClr val="tx1"/>
                </a:solidFill>
                <a:latin typeface="Times New Roman" panose="02020603050405020304" pitchFamily="18" charset="0"/>
                <a:cs typeface="Times New Roman" panose="02020603050405020304" pitchFamily="18" charset="0"/>
              </a:rPr>
              <a:t>630102</a:t>
            </a:r>
            <a:r>
              <a:rPr lang="ru-RU" sz="2800" b="1" u="sng" dirty="0">
                <a:solidFill>
                  <a:schemeClr val="tx1"/>
                </a:solidFill>
                <a:latin typeface="Times New Roman" panose="02020603050405020304" pitchFamily="18" charset="0"/>
                <a:cs typeface="Times New Roman" panose="02020603050405020304" pitchFamily="18" charset="0"/>
              </a:rPr>
              <a:t>, г. Новосибирск, ул. Шевченко, д. </a:t>
            </a:r>
            <a:r>
              <a:rPr lang="ru-RU" sz="2800" b="1" u="sng" dirty="0" smtClean="0">
                <a:solidFill>
                  <a:schemeClr val="tx1"/>
                </a:solidFill>
                <a:latin typeface="Times New Roman" panose="02020603050405020304" pitchFamily="18" charset="0"/>
                <a:cs typeface="Times New Roman" panose="02020603050405020304" pitchFamily="18" charset="0"/>
              </a:rPr>
              <a:t>4</a:t>
            </a:r>
          </a:p>
          <a:p>
            <a:pPr algn="l">
              <a:spcAft>
                <a:spcPts val="600"/>
              </a:spcAft>
            </a:pPr>
            <a:r>
              <a:rPr lang="ru-RU" sz="2800" b="1" u="sng" dirty="0" smtClean="0">
                <a:solidFill>
                  <a:schemeClr val="tx1"/>
                </a:solidFill>
                <a:latin typeface="Times New Roman" panose="02020603050405020304" pitchFamily="18" charset="0"/>
                <a:cs typeface="Times New Roman" panose="02020603050405020304" pitchFamily="18" charset="0"/>
              </a:rPr>
              <a:t>Директор </a:t>
            </a:r>
            <a:r>
              <a:rPr lang="ru-RU" sz="2800" b="1" u="sng" dirty="0">
                <a:solidFill>
                  <a:schemeClr val="tx1"/>
                </a:solidFill>
                <a:latin typeface="Times New Roman" panose="02020603050405020304" pitchFamily="18" charset="0"/>
                <a:cs typeface="Times New Roman" panose="02020603050405020304" pitchFamily="18" charset="0"/>
              </a:rPr>
              <a:t>Кулинич Александр </a:t>
            </a:r>
            <a:r>
              <a:rPr lang="ru-RU" sz="2800" b="1" u="sng" dirty="0" smtClean="0">
                <a:solidFill>
                  <a:schemeClr val="tx1"/>
                </a:solidFill>
                <a:latin typeface="Times New Roman" panose="02020603050405020304" pitchFamily="18" charset="0"/>
                <a:cs typeface="Times New Roman" panose="02020603050405020304" pitchFamily="18" charset="0"/>
              </a:rPr>
              <a:t>Андреевич</a:t>
            </a:r>
          </a:p>
          <a:p>
            <a:pPr algn="l"/>
            <a:r>
              <a:rPr lang="ru-RU" sz="2800" b="1" u="sng" dirty="0" smtClean="0">
                <a:solidFill>
                  <a:schemeClr val="tx1"/>
                </a:solidFill>
                <a:latin typeface="Times New Roman" panose="02020603050405020304" pitchFamily="18" charset="0"/>
                <a:cs typeface="Times New Roman" panose="02020603050405020304" pitchFamily="18" charset="0"/>
              </a:rPr>
              <a:t>Бурлаков Александр Петрович </a:t>
            </a:r>
          </a:p>
          <a:p>
            <a:pPr algn="l"/>
            <a:r>
              <a:rPr lang="ru-RU" sz="2800" b="1" u="sng" dirty="0" smtClean="0">
                <a:solidFill>
                  <a:schemeClr val="tx1"/>
                </a:solidFill>
                <a:latin typeface="Times New Roman" panose="02020603050405020304" pitchFamily="18" charset="0"/>
                <a:cs typeface="Times New Roman" panose="02020603050405020304" pitchFamily="18" charset="0"/>
              </a:rPr>
              <a:t>Тел</a:t>
            </a:r>
            <a:r>
              <a:rPr lang="ru-RU" sz="2800" b="1" u="sng" dirty="0">
                <a:solidFill>
                  <a:schemeClr val="tx1"/>
                </a:solidFill>
                <a:latin typeface="Times New Roman" panose="02020603050405020304" pitchFamily="18" charset="0"/>
                <a:cs typeface="Times New Roman" panose="02020603050405020304" pitchFamily="18" charset="0"/>
              </a:rPr>
              <a:t>. 207-54-60, факс 207-54-60</a:t>
            </a:r>
            <a:r>
              <a:rPr lang="ru-RU" sz="2800" b="1" u="sng" dirty="0" smtClean="0">
                <a:solidFill>
                  <a:schemeClr val="tx1"/>
                </a:solidFill>
                <a:latin typeface="Times New Roman" panose="02020603050405020304" pitchFamily="18" charset="0"/>
                <a:cs typeface="Times New Roman" panose="02020603050405020304" pitchFamily="18" charset="0"/>
              </a:rPr>
              <a:t>,</a:t>
            </a:r>
          </a:p>
          <a:p>
            <a:pPr algn="l"/>
            <a:r>
              <a:rPr lang="ru-RU" sz="2800" b="1" u="sng" dirty="0" smtClean="0">
                <a:solidFill>
                  <a:schemeClr val="tx1"/>
                </a:solidFill>
                <a:latin typeface="Times New Roman" panose="02020603050405020304" pitchFamily="18" charset="0"/>
                <a:cs typeface="Times New Roman" panose="02020603050405020304" pitchFamily="18" charset="0"/>
              </a:rPr>
              <a:t>e-</a:t>
            </a:r>
            <a:r>
              <a:rPr lang="ru-RU" sz="2800" b="1" u="sng" dirty="0" err="1" smtClean="0">
                <a:solidFill>
                  <a:schemeClr val="tx1"/>
                </a:solidFill>
                <a:latin typeface="Times New Roman" panose="02020603050405020304" pitchFamily="18" charset="0"/>
                <a:cs typeface="Times New Roman" panose="02020603050405020304" pitchFamily="18" charset="0"/>
              </a:rPr>
              <a:t>mail</a:t>
            </a:r>
            <a:r>
              <a:rPr lang="ru-RU" sz="2800" b="1" u="sng" dirty="0">
                <a:solidFill>
                  <a:schemeClr val="tx1"/>
                </a:solidFill>
                <a:latin typeface="Times New Roman" panose="02020603050405020304" pitchFamily="18" charset="0"/>
                <a:cs typeface="Times New Roman" panose="02020603050405020304" pitchFamily="18" charset="0"/>
              </a:rPr>
              <a:t>: </a:t>
            </a:r>
            <a:r>
              <a:rPr lang="en-US" sz="2800" b="1" u="sng" dirty="0" err="1">
                <a:solidFill>
                  <a:schemeClr val="tx1"/>
                </a:solidFill>
                <a:latin typeface="Times New Roman" panose="02020603050405020304" pitchFamily="18" charset="0"/>
                <a:cs typeface="Times New Roman" panose="02020603050405020304" pitchFamily="18" charset="0"/>
              </a:rPr>
              <a:t>cssgku</a:t>
            </a:r>
            <a:r>
              <a:rPr lang="ru-RU" sz="2800" b="1" u="sng" dirty="0">
                <a:solidFill>
                  <a:schemeClr val="tx1"/>
                </a:solidFill>
                <a:latin typeface="Times New Roman" panose="02020603050405020304" pitchFamily="18" charset="0"/>
                <a:cs typeface="Times New Roman" panose="02020603050405020304" pitchFamily="18" charset="0"/>
              </a:rPr>
              <a:t>@</a:t>
            </a:r>
            <a:r>
              <a:rPr lang="en-US" sz="2800" b="1" u="sng" dirty="0" err="1">
                <a:solidFill>
                  <a:schemeClr val="tx1"/>
                </a:solidFill>
                <a:latin typeface="Times New Roman" panose="02020603050405020304" pitchFamily="18" charset="0"/>
                <a:cs typeface="Times New Roman" panose="02020603050405020304" pitchFamily="18" charset="0"/>
              </a:rPr>
              <a:t>ncspu</a:t>
            </a:r>
            <a:r>
              <a:rPr lang="ru-RU" sz="2800" b="1" u="sng" dirty="0">
                <a:solidFill>
                  <a:schemeClr val="tx1"/>
                </a:solidFill>
                <a:latin typeface="Times New Roman" panose="02020603050405020304" pitchFamily="18" charset="0"/>
                <a:cs typeface="Times New Roman" panose="02020603050405020304" pitchFamily="18" charset="0"/>
              </a:rPr>
              <a:t>.</a:t>
            </a:r>
            <a:r>
              <a:rPr lang="en-US" sz="2800" b="1" u="sng" dirty="0" err="1">
                <a:solidFill>
                  <a:schemeClr val="tx1"/>
                </a:solidFill>
                <a:latin typeface="Times New Roman" panose="02020603050405020304" pitchFamily="18" charset="0"/>
                <a:cs typeface="Times New Roman" panose="02020603050405020304" pitchFamily="18" charset="0"/>
              </a:rPr>
              <a:t>ru</a:t>
            </a:r>
            <a:r>
              <a:rPr lang="en-US" sz="2800" b="1" u="sng" dirty="0">
                <a:solidFill>
                  <a:schemeClr val="tx1"/>
                </a:solidFill>
                <a:latin typeface="Times New Roman" panose="02020603050405020304" pitchFamily="18" charset="0"/>
                <a:cs typeface="Times New Roman" panose="02020603050405020304" pitchFamily="18" charset="0"/>
              </a:rPr>
              <a:t> </a:t>
            </a:r>
            <a:endParaRPr lang="ru-RU" sz="2800" b="1" u="sng" dirty="0" smtClean="0">
              <a:solidFill>
                <a:schemeClr val="tx1"/>
              </a:solidFill>
              <a:latin typeface="Times New Roman" panose="02020603050405020304" pitchFamily="18" charset="0"/>
              <a:cs typeface="Times New Roman" panose="02020603050405020304" pitchFamily="18" charset="0"/>
            </a:endParaRPr>
          </a:p>
          <a:p>
            <a:pPr algn="l"/>
            <a:r>
              <a:rPr lang="en-US" sz="2800" b="1" u="sng" dirty="0" smtClean="0">
                <a:solidFill>
                  <a:schemeClr val="tx1"/>
                </a:solidFill>
                <a:latin typeface="Times New Roman" panose="02020603050405020304" pitchFamily="18" charset="0"/>
                <a:cs typeface="Times New Roman" panose="02020603050405020304" pitchFamily="18" charset="0"/>
              </a:rPr>
              <a:t>www.</a:t>
            </a:r>
            <a:r>
              <a:rPr lang="ru-RU" sz="2800" b="1" u="sng" dirty="0" smtClean="0">
                <a:solidFill>
                  <a:schemeClr val="tx1"/>
                </a:solidFill>
                <a:latin typeface="Times New Roman" panose="02020603050405020304" pitchFamily="18" charset="0"/>
                <a:cs typeface="Times New Roman" panose="02020603050405020304" pitchFamily="18" charset="0"/>
              </a:rPr>
              <a:t>ЦОК54.рф</a:t>
            </a:r>
            <a:endParaRPr lang="ru-RU" dirty="0">
              <a:solidFill>
                <a:schemeClr val="tx1"/>
              </a:solidFill>
            </a:endParaRPr>
          </a:p>
        </p:txBody>
      </p:sp>
      <p:sp>
        <p:nvSpPr>
          <p:cNvPr id="5" name="Номер слайда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98563621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2" y="3471332"/>
            <a:ext cx="8534400" cy="150706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ru-RU" sz="5400" b="1" dirty="0" smtClean="0">
                <a:latin typeface="Times New Roman" panose="02020603050405020304" pitchFamily="18" charset="0"/>
                <a:cs typeface="Times New Roman" panose="02020603050405020304" pitchFamily="18" charset="0"/>
              </a:rPr>
              <a:t>Спасибо за внимание! </a:t>
            </a:r>
            <a:endParaRPr lang="ru-RU" sz="5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a:xfrm>
            <a:off x="11049755" y="6188075"/>
            <a:ext cx="1142245" cy="669925"/>
          </a:xfrm>
        </p:spPr>
        <p:txBody>
          <a:bodyPr/>
          <a:lstStyle/>
          <a:p>
            <a:fld id="{D57F1E4F-1CFF-5643-939E-217C01CDF565}" type="slidenum">
              <a:rPr lang="en-US" smtClean="0"/>
              <a:pPr/>
              <a:t>27</a:t>
            </a:fld>
            <a:endParaRPr lang="en-US" dirty="0"/>
          </a:p>
        </p:txBody>
      </p:sp>
      <p:pic>
        <p:nvPicPr>
          <p:cNvPr id="2050" name="Picture 2" descr="Мск СПК ЖК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256" y="1515649"/>
            <a:ext cx="2116898" cy="195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7176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0"/>
            <a:ext cx="12192000" cy="6857999"/>
          </a:xfrm>
          <a:noFill/>
          <a:ln w="57150" cmpd="thinThick">
            <a:solidFill>
              <a:schemeClr val="tx1"/>
            </a:solidFill>
          </a:ln>
          <a:effectLst>
            <a:outerShdw blurRad="50800" dist="38100" dir="2700000" algn="tl" rotWithShape="0">
              <a:prstClr val="black">
                <a:alpha val="40000"/>
              </a:prstClr>
            </a:outerShdw>
          </a:effectLst>
        </p:spPr>
        <p:txBody>
          <a:bodyPr>
            <a:noAutofit/>
          </a:bodyPr>
          <a:lstStyle/>
          <a:p>
            <a:pPr lvl="0" algn="ctr"/>
            <a:r>
              <a:rPr lang="ru-RU" sz="4000" b="1" dirty="0" smtClean="0">
                <a:solidFill>
                  <a:schemeClr val="tx1"/>
                </a:solidFill>
                <a:latin typeface="Times New Roman" pitchFamily="18" charset="0"/>
                <a:cs typeface="Times New Roman" pitchFamily="18" charset="0"/>
              </a:rPr>
              <a:t>Решение </a:t>
            </a:r>
            <a:r>
              <a:rPr lang="ru-RU" sz="4000" b="1" dirty="0">
                <a:solidFill>
                  <a:schemeClr val="tx1"/>
                </a:solidFill>
                <a:latin typeface="Times New Roman" pitchFamily="18" charset="0"/>
                <a:cs typeface="Times New Roman" pitchFamily="18" charset="0"/>
              </a:rPr>
              <a:t>Национального </a:t>
            </a:r>
            <a:r>
              <a:rPr lang="ru-RU" sz="4000" b="1" dirty="0" smtClean="0">
                <a:solidFill>
                  <a:schemeClr val="tx1"/>
                </a:solidFill>
                <a:latin typeface="Times New Roman" pitchFamily="18" charset="0"/>
                <a:cs typeface="Times New Roman" pitchFamily="18" charset="0"/>
              </a:rPr>
              <a:t>совета при </a:t>
            </a:r>
            <a:r>
              <a:rPr lang="ru-RU" sz="4000" b="1" dirty="0">
                <a:solidFill>
                  <a:schemeClr val="tx1"/>
                </a:solidFill>
                <a:latin typeface="Times New Roman" pitchFamily="18" charset="0"/>
                <a:cs typeface="Times New Roman" pitchFamily="18" charset="0"/>
              </a:rPr>
              <a:t>Президенте Российской Федерации по профессиональным квалификациям по вопросу создания Совета по профессиональным квалификациям в жилищно-коммунальном хозяйстве </a:t>
            </a: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от</a:t>
            </a:r>
            <a:r>
              <a:rPr lang="ru-RU" sz="4000" b="1" dirty="0">
                <a:solidFill>
                  <a:schemeClr val="tx1"/>
                </a:solidFill>
                <a:latin typeface="Times New Roman" pitchFamily="18" charset="0"/>
                <a:cs typeface="Times New Roman" pitchFamily="18" charset="0"/>
              </a:rPr>
              <a:t> 29 июля 2014 </a:t>
            </a:r>
            <a:r>
              <a:rPr lang="ru-RU" sz="4000" b="1" dirty="0" smtClean="0">
                <a:solidFill>
                  <a:schemeClr val="tx1"/>
                </a:solidFill>
                <a:latin typeface="Times New Roman" pitchFamily="18" charset="0"/>
                <a:cs typeface="Times New Roman" pitchFamily="18" charset="0"/>
              </a:rPr>
              <a:t>года</a:t>
            </a:r>
            <a:endParaRPr lang="ru-RU" sz="4000" dirty="0">
              <a:solidFill>
                <a:schemeClr val="tx1"/>
              </a:solidFill>
            </a:endParaRPr>
          </a:p>
        </p:txBody>
      </p:sp>
      <p:sp>
        <p:nvSpPr>
          <p:cNvPr id="5" name="Номер слайда 4"/>
          <p:cNvSpPr>
            <a:spLocks noGrp="1"/>
          </p:cNvSpPr>
          <p:nvPr>
            <p:ph type="sldNum" sz="quarter" idx="12"/>
          </p:nvPr>
        </p:nvSpPr>
        <p:spPr>
          <a:xfrm>
            <a:off x="11049755" y="6188075"/>
            <a:ext cx="1142245" cy="669925"/>
          </a:xfrm>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5914168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8" name="Рисунок 7"/>
          <p:cNvPicPr>
            <a:picLocks noChangeAspect="1"/>
          </p:cNvPicPr>
          <p:nvPr/>
        </p:nvPicPr>
        <p:blipFill>
          <a:blip r:embed="rId2"/>
          <a:stretch>
            <a:fillRect/>
          </a:stretch>
        </p:blipFill>
        <p:spPr>
          <a:xfrm>
            <a:off x="57388" y="51523"/>
            <a:ext cx="12077223" cy="6754953"/>
          </a:xfrm>
          <a:prstGeom prst="rect">
            <a:avLst/>
          </a:prstGeom>
        </p:spPr>
      </p:pic>
    </p:spTree>
    <p:extLst>
      <p:ext uri="{BB962C8B-B14F-4D97-AF65-F5344CB8AC3E}">
        <p14:creationId xmlns:p14="http://schemas.microsoft.com/office/powerpoint/2010/main" val="29850016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8900" y="1028700"/>
            <a:ext cx="11976100" cy="276999"/>
          </a:xfrm>
          <a:prstGeom prst="rect">
            <a:avLst/>
          </a:prstGeom>
        </p:spPr>
        <p:txBody>
          <a:bodyPr wrap="square">
            <a:spAutoFit/>
          </a:bodyPr>
          <a:lstStyle/>
          <a:p>
            <a:pPr algn="ctr"/>
            <a:r>
              <a:rPr lang="ru-RU" sz="1200" b="1" dirty="0">
                <a:latin typeface="Times New Roman" pitchFamily="18" charset="0"/>
                <a:cs typeface="Times New Roman" pitchFamily="18" charset="0"/>
              </a:rPr>
              <a:t>	</a:t>
            </a:r>
            <a:endParaRPr lang="ru-RU" sz="40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0" y="238898"/>
            <a:ext cx="12192000" cy="256780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sz="3600" b="1" dirty="0" smtClean="0">
                <a:latin typeface="Times New Roman" panose="02020603050405020304" pitchFamily="18" charset="0"/>
                <a:cs typeface="Times New Roman" panose="02020603050405020304" pitchFamily="18" charset="0"/>
              </a:rPr>
              <a:t>ПОСТАНОВЛЕНИЕ ПРАВИТЕЛЬСТВА РФ ОТ 22.01.2013 </a:t>
            </a:r>
            <a:r>
              <a:rPr lang="ru-RU" sz="3600" b="1" dirty="0">
                <a:latin typeface="Times New Roman" panose="02020603050405020304" pitchFamily="18" charset="0"/>
                <a:cs typeface="Times New Roman" panose="02020603050405020304" pitchFamily="18" charset="0"/>
              </a:rPr>
              <a:t>г</a:t>
            </a:r>
            <a:r>
              <a:rPr lang="ru-RU" sz="3600" b="1"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 23 (В РЕДАКЦИИ ОТ 23.09.2014Г. ;ДАЛЕЕ ПРАВИЛА РАЗРАБОТКИ, УТВЕРЖДЕНИЯ И ПРИМЕНЕНИЯ ПРОФЕССИОНАЛЬНЫХ СТАНДАРТОВ </a:t>
            </a:r>
            <a:br>
              <a:rPr lang="ru-RU" sz="3600" b="1"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П 25. профессиональные стандарты применяются: </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0" y="3162300"/>
            <a:ext cx="12192000" cy="3023801"/>
          </a:xfrm>
          <a:ln>
            <a:noFill/>
          </a:ln>
          <a:effectLst/>
          <a:scene3d>
            <a:camera prst="orthographicFront">
              <a:rot lat="0" lon="0" rev="0"/>
            </a:camera>
            <a:lightRig rig="glow" dir="t">
              <a:rot lat="0" lon="0" rev="4800000"/>
            </a:lightRig>
          </a:scene3d>
          <a:sp3d prstMaterial="matte">
            <a:bevelT w="127000" h="63500"/>
          </a:sp3d>
        </p:spPr>
        <p:txBody>
          <a:bodyPr>
            <a:noAutofit/>
          </a:bodyPr>
          <a:lstStyle/>
          <a:p>
            <a:r>
              <a:rPr lang="ru-RU" sz="3200" dirty="0" smtClean="0">
                <a:latin typeface="Times New Roman" panose="02020603050405020304" pitchFamily="18" charset="0"/>
                <a:cs typeface="Times New Roman" panose="02020603050405020304" pitchFamily="18" charset="0"/>
              </a:rPr>
              <a:t>а) работодателями при формировании кадровой политики и в Управлении персоналом, при организации обучения и аттестации работников, разработке должностных инструкций, тарификации работ, присвоении тарифных разрядов работникам и установлении систем оплаты труда с учетом особенностей организации производства, труда и управления.  </a:t>
            </a:r>
            <a:endParaRPr lang="ru-RU" sz="32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956015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46314" y="142528"/>
            <a:ext cx="8645979" cy="66278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chemeClr val="bg2">
                    <a:lumMod val="1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700" b="1" i="0" u="none" strike="noStrike" kern="1200" cap="none" spc="0" normalizeH="0" baseline="0" noProof="0" dirty="0" smtClean="0">
                <a:ln>
                  <a:noFill/>
                </a:ln>
                <a:solidFill>
                  <a:srgbClr val="DFE3E5">
                    <a:lumMod val="10000"/>
                  </a:srgbClr>
                </a:solidFill>
                <a:effectLst/>
                <a:uLnTx/>
                <a:uFillTx/>
                <a:latin typeface="Calibri"/>
                <a:ea typeface="+mj-ea"/>
                <a:cs typeface="+mj-cs"/>
              </a:rPr>
              <a:t>Национальная система квалификаций</a:t>
            </a:r>
            <a:endParaRPr kumimoji="0" lang="ru-RU" sz="3700" b="1" i="0" u="none" strike="noStrike" kern="1200" cap="none" spc="0" normalizeH="0" baseline="0" noProof="0" dirty="0">
              <a:ln>
                <a:noFill/>
              </a:ln>
              <a:solidFill>
                <a:srgbClr val="DFE3E5">
                  <a:lumMod val="10000"/>
                </a:srgbClr>
              </a:solidFill>
              <a:effectLst/>
              <a:uLnTx/>
              <a:uFillTx/>
              <a:latin typeface="Calibri"/>
              <a:ea typeface="+mj-ea"/>
              <a:cs typeface="+mj-cs"/>
            </a:endParaRPr>
          </a:p>
        </p:txBody>
      </p:sp>
      <p:pic>
        <p:nvPicPr>
          <p:cNvPr id="5" name="Рисунок 4"/>
          <p:cNvPicPr>
            <a:picLocks noChangeAspect="1"/>
          </p:cNvPicPr>
          <p:nvPr/>
        </p:nvPicPr>
        <p:blipFill>
          <a:blip r:embed="rId2"/>
          <a:stretch>
            <a:fillRect/>
          </a:stretch>
        </p:blipFill>
        <p:spPr>
          <a:xfrm>
            <a:off x="654063" y="984738"/>
            <a:ext cx="11068565" cy="55831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Номер слайда 5"/>
          <p:cNvSpPr>
            <a:spLocks noGrp="1"/>
          </p:cNvSpPr>
          <p:nvPr>
            <p:ph type="sldNum" sz="quarter" idx="12"/>
          </p:nvPr>
        </p:nvSpPr>
        <p:spPr>
          <a:xfrm>
            <a:off x="10756900" y="6073774"/>
            <a:ext cx="1142245" cy="669925"/>
          </a:xfrm>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1757140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57F1E4F-1CFF-5643-939E-217C01CDF565}" type="slidenum">
              <a:rPr lang="en-US" smtClean="0"/>
              <a:pPr/>
              <a:t>7</a:t>
            </a:fld>
            <a:endParaRPr lang="en-US" dirty="0"/>
          </a:p>
        </p:txBody>
      </p:sp>
      <p:sp>
        <p:nvSpPr>
          <p:cNvPr id="3" name="TextBox 2"/>
          <p:cNvSpPr txBox="1"/>
          <p:nvPr/>
        </p:nvSpPr>
        <p:spPr>
          <a:xfrm>
            <a:off x="726130" y="2229633"/>
            <a:ext cx="10634597" cy="1754326"/>
          </a:xfrm>
          <a:prstGeom prst="rect">
            <a:avLst/>
          </a:prstGeom>
          <a:noFill/>
        </p:spPr>
        <p:txBody>
          <a:bodyPr wrap="square" rtlCol="0">
            <a:spAutoFit/>
          </a:bodyPr>
          <a:lstStyle/>
          <a:p>
            <a:pPr algn="ctr"/>
            <a:r>
              <a:rPr lang="ru-RU" sz="3600" b="1" dirty="0" smtClean="0">
                <a:latin typeface="Times New Roman" panose="02020603050405020304" pitchFamily="18" charset="0"/>
                <a:cs typeface="Times New Roman" panose="02020603050405020304" pitchFamily="18" charset="0"/>
              </a:rPr>
              <a:t>Конституция РФ п. «п» ст. 71 к ведению Российской федерации относится «Федеральное коллизионное право»</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7755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TextBox 2"/>
          <p:cNvSpPr txBox="1"/>
          <p:nvPr/>
        </p:nvSpPr>
        <p:spPr>
          <a:xfrm>
            <a:off x="638829" y="403870"/>
            <a:ext cx="11135637" cy="6454130"/>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ФЕДЕРАЛЬНЫЙ </a:t>
            </a:r>
            <a:r>
              <a:rPr lang="ru-RU" sz="2800" b="1" dirty="0" smtClean="0">
                <a:latin typeface="Times New Roman" panose="02020603050405020304" pitchFamily="18" charset="0"/>
                <a:cs typeface="Times New Roman" panose="02020603050405020304" pitchFamily="18" charset="0"/>
              </a:rPr>
              <a:t>ЗАКОН № 122</a:t>
            </a:r>
            <a:endParaRPr lang="ru-RU" sz="2800" b="1" dirty="0">
              <a:latin typeface="Times New Roman" panose="02020603050405020304" pitchFamily="18" charset="0"/>
              <a:cs typeface="Times New Roman" panose="02020603050405020304" pitchFamily="18" charset="0"/>
            </a:endParaRPr>
          </a:p>
          <a:p>
            <a:pPr algn="ctr"/>
            <a:endParaRPr lang="ru-RU" sz="2800" b="1" dirty="0">
              <a:latin typeface="Times New Roman" panose="02020603050405020304" pitchFamily="18" charset="0"/>
              <a:cs typeface="Times New Roman" panose="02020603050405020304" pitchFamily="18" charset="0"/>
            </a:endParaRPr>
          </a:p>
          <a:p>
            <a:pPr algn="ctr"/>
            <a:r>
              <a:rPr lang="ru-RU" sz="2800" b="1" dirty="0">
                <a:latin typeface="Times New Roman" panose="02020603050405020304" pitchFamily="18" charset="0"/>
                <a:cs typeface="Times New Roman" panose="02020603050405020304" pitchFamily="18" charset="0"/>
              </a:rPr>
              <a:t>О ВНЕСЕНИИ ИЗМЕНЕНИЙ</a:t>
            </a:r>
          </a:p>
          <a:p>
            <a:pPr algn="ctr"/>
            <a:r>
              <a:rPr lang="ru-RU" sz="2800" b="1" dirty="0">
                <a:latin typeface="Times New Roman" panose="02020603050405020304" pitchFamily="18" charset="0"/>
                <a:cs typeface="Times New Roman" panose="02020603050405020304" pitchFamily="18" charset="0"/>
              </a:rPr>
              <a:t>В ТРУДОВОЙ КОДЕКС РОССИЙСКОЙ ФЕДЕРАЦИИ И СТАТЬИ 11 И 73</a:t>
            </a:r>
          </a:p>
          <a:p>
            <a:pPr algn="ctr"/>
            <a:r>
              <a:rPr lang="ru-RU" sz="2800" b="1" dirty="0">
                <a:latin typeface="Times New Roman" panose="02020603050405020304" pitchFamily="18" charset="0"/>
                <a:cs typeface="Times New Roman" panose="02020603050405020304" pitchFamily="18" charset="0"/>
              </a:rPr>
              <a:t>ФЕДЕРАЛЬНОГО ЗАКОНА "ОБ ОБРАЗОВАНИИ В РОССИЙСКОЙ ФЕДЕРАЦИИ"</a:t>
            </a:r>
          </a:p>
          <a:p>
            <a:endParaRPr lang="ru-RU" dirty="0"/>
          </a:p>
          <a:p>
            <a:pPr algn="r"/>
            <a:endParaRPr lang="ru-RU" sz="1600" dirty="0" smtClean="0">
              <a:latin typeface="Times New Roman" panose="02020603050405020304" pitchFamily="18" charset="0"/>
              <a:cs typeface="Times New Roman" panose="02020603050405020304" pitchFamily="18" charset="0"/>
            </a:endParaRPr>
          </a:p>
          <a:p>
            <a:pPr algn="r"/>
            <a:r>
              <a:rPr lang="ru-RU" sz="1600" dirty="0" smtClean="0">
                <a:latin typeface="Times New Roman" panose="02020603050405020304" pitchFamily="18" charset="0"/>
                <a:cs typeface="Times New Roman" panose="02020603050405020304" pitchFamily="18" charset="0"/>
              </a:rPr>
              <a:t>Принят</a:t>
            </a:r>
            <a:endParaRPr lang="ru-RU" sz="1600" dirty="0">
              <a:latin typeface="Times New Roman" panose="02020603050405020304" pitchFamily="18" charset="0"/>
              <a:cs typeface="Times New Roman" panose="02020603050405020304" pitchFamily="18" charset="0"/>
            </a:endParaRPr>
          </a:p>
          <a:p>
            <a:pPr algn="r"/>
            <a:r>
              <a:rPr lang="ru-RU" sz="1600" dirty="0">
                <a:latin typeface="Times New Roman" panose="02020603050405020304" pitchFamily="18" charset="0"/>
                <a:cs typeface="Times New Roman" panose="02020603050405020304" pitchFamily="18" charset="0"/>
              </a:rPr>
              <a:t>Государственной Думой</a:t>
            </a:r>
          </a:p>
          <a:p>
            <a:pPr algn="r"/>
            <a:r>
              <a:rPr lang="ru-RU" sz="1600" dirty="0">
                <a:latin typeface="Times New Roman" panose="02020603050405020304" pitchFamily="18" charset="0"/>
                <a:cs typeface="Times New Roman" panose="02020603050405020304" pitchFamily="18" charset="0"/>
              </a:rPr>
              <a:t>24 апреля 2015 года</a:t>
            </a:r>
          </a:p>
          <a:p>
            <a:pPr algn="r"/>
            <a:endParaRPr lang="ru-RU" sz="1600" dirty="0">
              <a:latin typeface="Times New Roman" panose="02020603050405020304" pitchFamily="18" charset="0"/>
              <a:cs typeface="Times New Roman" panose="02020603050405020304" pitchFamily="18" charset="0"/>
            </a:endParaRPr>
          </a:p>
          <a:p>
            <a:pPr algn="r"/>
            <a:r>
              <a:rPr lang="ru-RU" sz="1600" dirty="0">
                <a:latin typeface="Times New Roman" panose="02020603050405020304" pitchFamily="18" charset="0"/>
                <a:cs typeface="Times New Roman" panose="02020603050405020304" pitchFamily="18" charset="0"/>
              </a:rPr>
              <a:t>Одобрен</a:t>
            </a:r>
          </a:p>
          <a:p>
            <a:pPr algn="r"/>
            <a:r>
              <a:rPr lang="ru-RU" sz="1600" dirty="0">
                <a:latin typeface="Times New Roman" panose="02020603050405020304" pitchFamily="18" charset="0"/>
                <a:cs typeface="Times New Roman" panose="02020603050405020304" pitchFamily="18" charset="0"/>
              </a:rPr>
              <a:t>Советом Федерации</a:t>
            </a:r>
          </a:p>
          <a:p>
            <a:pPr algn="r"/>
            <a:r>
              <a:rPr lang="ru-RU" sz="1600" dirty="0">
                <a:latin typeface="Times New Roman" panose="02020603050405020304" pitchFamily="18" charset="0"/>
                <a:cs typeface="Times New Roman" panose="02020603050405020304" pitchFamily="18" charset="0"/>
              </a:rPr>
              <a:t>29 апреля 2015 </a:t>
            </a:r>
            <a:r>
              <a:rPr lang="ru-RU" sz="1600" dirty="0" smtClean="0">
                <a:latin typeface="Times New Roman" panose="02020603050405020304" pitchFamily="18" charset="0"/>
                <a:cs typeface="Times New Roman" panose="02020603050405020304" pitchFamily="18" charset="0"/>
              </a:rPr>
              <a:t>года</a:t>
            </a:r>
          </a:p>
          <a:p>
            <a:pPr algn="ctr"/>
            <a:endParaRPr lang="ru-RU" sz="1600" dirty="0">
              <a:latin typeface="Times New Roman" panose="02020603050405020304" pitchFamily="18" charset="0"/>
              <a:cs typeface="Times New Roman" panose="02020603050405020304" pitchFamily="18" charset="0"/>
            </a:endParaRPr>
          </a:p>
          <a:p>
            <a:pPr algn="ctr"/>
            <a:r>
              <a:rPr lang="ru-RU" sz="2000" dirty="0">
                <a:latin typeface="Times New Roman" panose="02020603050405020304" pitchFamily="18" charset="0"/>
                <a:cs typeface="Times New Roman" panose="02020603050405020304" pitchFamily="18" charset="0"/>
              </a:rPr>
              <a:t>Настоящий Федеральный закон вступает в силу с 1 июля 2016 года.</a:t>
            </a:r>
          </a:p>
          <a:p>
            <a:endParaRPr lang="ru-RU" dirty="0"/>
          </a:p>
          <a:p>
            <a:endParaRPr lang="ru-RU" dirty="0"/>
          </a:p>
        </p:txBody>
      </p:sp>
    </p:spTree>
    <p:extLst>
      <p:ext uri="{BB962C8B-B14F-4D97-AF65-F5344CB8AC3E}">
        <p14:creationId xmlns:p14="http://schemas.microsoft.com/office/powerpoint/2010/main" val="42036949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TextBox 2"/>
          <p:cNvSpPr txBox="1"/>
          <p:nvPr/>
        </p:nvSpPr>
        <p:spPr>
          <a:xfrm>
            <a:off x="688932" y="826718"/>
            <a:ext cx="11123112" cy="2246769"/>
          </a:xfrm>
          <a:prstGeom prst="rect">
            <a:avLst/>
          </a:prstGeom>
          <a:noFill/>
        </p:spPr>
        <p:txBody>
          <a:bodyPr wrap="square" rtlCol="0">
            <a:spAutoFit/>
          </a:bodyPr>
          <a:lstStyle/>
          <a:p>
            <a:pPr algn="just"/>
            <a:r>
              <a:rPr lang="ru-RU" sz="2000" b="1" dirty="0">
                <a:latin typeface="Times New Roman" panose="02020603050405020304" pitchFamily="18" charset="0"/>
                <a:cs typeface="Times New Roman" panose="02020603050405020304" pitchFamily="18" charset="0"/>
              </a:rPr>
              <a:t>Статья 4</a:t>
            </a:r>
          </a:p>
          <a:p>
            <a:pPr algn="just"/>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Федеральные государственные образовательные стандарты профессионального образования, утвержденные до дня вступления в силу настоящего Федерального закона, подлежат приведению в соответствие с требованиями, установленными </a:t>
            </a:r>
            <a:r>
              <a:rPr lang="ru-RU" sz="2000" dirty="0">
                <a:latin typeface="Times New Roman" panose="02020603050405020304" pitchFamily="18" charset="0"/>
                <a:cs typeface="Times New Roman" panose="02020603050405020304" pitchFamily="18" charset="0"/>
                <a:hlinkClick r:id="rId2"/>
              </a:rPr>
              <a:t>частью 7 статьи 11 Федерального закона от 29 декабря 2012 года N 273-ФЗ "Об образовании в Российской Федерации" (в редакции настоящего Федерального закона), в течение одного года со дня вступления в силу настоящего Федерального закона.</a:t>
            </a:r>
          </a:p>
        </p:txBody>
      </p:sp>
      <p:sp>
        <p:nvSpPr>
          <p:cNvPr id="4" name="TextBox 3"/>
          <p:cNvSpPr txBox="1"/>
          <p:nvPr/>
        </p:nvSpPr>
        <p:spPr>
          <a:xfrm>
            <a:off x="688932" y="3632548"/>
            <a:ext cx="11123112" cy="2523768"/>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ФЗ ОТ 29 ДЕКАБРЯ 2012 ГОДА N 273</a:t>
            </a:r>
            <a:endParaRPr lang="ru-RU" sz="2000" b="1" dirty="0" smtClean="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Статья </a:t>
            </a:r>
            <a:r>
              <a:rPr lang="ru-RU" sz="2000" b="1" dirty="0">
                <a:latin typeface="Times New Roman" panose="02020603050405020304" pitchFamily="18" charset="0"/>
                <a:cs typeface="Times New Roman" panose="02020603050405020304" pitchFamily="18" charset="0"/>
              </a:rPr>
              <a:t>11. Федеральные государственные образовательные стандарты и федеральные государственные требования. Образовательные стандарты</a:t>
            </a:r>
          </a:p>
          <a:p>
            <a:pPr algn="just"/>
            <a:r>
              <a:rPr lang="ru-RU" sz="2000" dirty="0">
                <a:latin typeface="Times New Roman" panose="02020603050405020304" pitchFamily="18" charset="0"/>
                <a:cs typeface="Times New Roman" panose="02020603050405020304" pitchFamily="18" charset="0"/>
              </a:rPr>
              <a:t>7. Формирование требований федеральных государственных образовательных стандартов профессионального образования к результатам освоения основных образовательных программ профессионального образования в части профессиональной компетенции осуществляется на основе соответствующих </a:t>
            </a:r>
            <a:r>
              <a:rPr lang="ru-RU" sz="2000" dirty="0">
                <a:latin typeface="Times New Roman" panose="02020603050405020304" pitchFamily="18" charset="0"/>
                <a:cs typeface="Times New Roman" panose="02020603050405020304" pitchFamily="18" charset="0"/>
                <a:hlinkClick r:id="rId3"/>
              </a:rPr>
              <a:t>профессиональных стандартов (при наличии).</a:t>
            </a:r>
          </a:p>
          <a:p>
            <a:endParaRPr lang="ru-RU" dirty="0"/>
          </a:p>
        </p:txBody>
      </p:sp>
    </p:spTree>
    <p:extLst>
      <p:ext uri="{BB962C8B-B14F-4D97-AF65-F5344CB8AC3E}">
        <p14:creationId xmlns:p14="http://schemas.microsoft.com/office/powerpoint/2010/main" val="29771658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1464</TotalTime>
  <Words>1152</Words>
  <Application>Microsoft Office PowerPoint</Application>
  <PresentationFormat>Произвольный</PresentationFormat>
  <Paragraphs>141</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HDOfficeLightV0</vt:lpstr>
      <vt:lpstr>НЕЗАВИСИМАЯ ОЦЕНКА КВАЛИФИКАЦИЙ </vt:lpstr>
      <vt:lpstr>ПЕРЕЧЕНЬ НОРМАТИВНЫХ ДОКУМЕНТОВ:</vt:lpstr>
      <vt:lpstr>Решение Национального совета при Президенте Российской Федерации по профессиональным квалификациям по вопросу создания Совета по профессиональным квалификациям в жилищно-коммунальном хозяйстве  от 29 июля 2014 года</vt:lpstr>
      <vt:lpstr>Презентация PowerPoint</vt:lpstr>
      <vt:lpstr>ПОСТАНОВЛЕНИЕ ПРАВИТЕЛЬСТВА РФ ОТ 22.01.2013 г.  № 23 (В РЕДАКЦИИ ОТ 23.09.2014Г. ;ДАЛЕЕ ПРАВИЛА РАЗРАБОТКИ, УТВЕРЖДЕНИЯ И ПРИМЕНЕНИЯ ПРОФЕССИОНАЛЬНЫХ СТАНДАРТОВ   П 25. профессиональные стандарты применяются: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Решением Совета по профессиональным квалификациям в сфере строительства ( протокол № 33 от 05 марта 2018 года) аттестовал  ООО «Центр сертификации строительства и  жилищно – коммунального хозяйства» в качестве ЦОК  в строительстве по Новосибирской области, также ЦОК ЖКХ внесен в общероссийский реестр Национального агентства по профессиональным квалификациям (НАРК).  </vt:lpstr>
      <vt:lpstr>Презентация PowerPoint</vt:lpstr>
      <vt:lpstr>ФЕДЕРАЛЬНЫЙ ЗАКОН ОТ 3 ИЮЛЯ 2016 ГОДА № 238 - ФЗ   «О независимой оценке квалификации»  (дата вступления в силу – 1 января 2017 года)</vt:lpstr>
      <vt:lpstr>Презентация PowerPoint</vt:lpstr>
      <vt:lpstr>Презентация PowerPoint</vt:lpstr>
      <vt:lpstr>Презентация PowerPoint</vt:lpstr>
      <vt:lpstr>Постановление правительства Р.Ф. от 16.11.2016 года  № 1204 «Об утверждении Правил проведения центром оценки квалификации независимой оценки квалификации в форме профессионального экзамена»  п. 3 Профессиональный экзамен проводится центром оценки квалификации для подтверждения соответствия квалификации соискателя положением профессиональным стандартам, или квалифицированным требованиям, установленным федеральным законом и иными нормативными правовыми актами Р.Ф.      </vt:lpstr>
      <vt:lpstr>Регламент по проведению ОПК</vt:lpstr>
      <vt:lpstr>Презентация PowerPoint</vt:lpstr>
      <vt:lpstr>Презентация PowerPoint</vt:lpstr>
      <vt:lpstr>Презентация PowerPoint</vt:lpstr>
      <vt:lpstr> План-график по применению профессиональных стандартов в сфере ЖКХ муниципального района (городского округа) на 2017-2019 годы  </vt:lpstr>
      <vt:lpstr>Презентация PowerPoint</vt:lpstr>
      <vt:lpstr>Презентация PowerPoint</vt:lpstr>
      <vt:lpstr>           Реквизиты  ЦОК в строительстве и ЖКХ по Новосибирской области  </vt:lpstr>
      <vt:lpstr>Спасибо за внимание!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НЕЗАВИСИМАЯ ОЦЕНКА КВАЛИФИКАЦИЙ В ЖКХ (О ПРИОРЕТЕТНОЙ РОЛИ ОБЪЕДИНЕНИЙ РАБОТОДАТЕЛЕЙ)</dc:title>
  <dc:creator>Суханова Ксения</dc:creator>
  <cp:lastModifiedBy>sergey</cp:lastModifiedBy>
  <cp:revision>108</cp:revision>
  <dcterms:created xsi:type="dcterms:W3CDTF">2017-02-03T02:57:39Z</dcterms:created>
  <dcterms:modified xsi:type="dcterms:W3CDTF">2018-06-05T10:17:56Z</dcterms:modified>
</cp:coreProperties>
</file>